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645" r:id="rId2"/>
    <p:sldId id="646" r:id="rId3"/>
    <p:sldId id="647" r:id="rId4"/>
    <p:sldId id="648" r:id="rId5"/>
    <p:sldId id="650" r:id="rId6"/>
    <p:sldId id="679" r:id="rId7"/>
    <p:sldId id="651" r:id="rId8"/>
    <p:sldId id="652" r:id="rId9"/>
    <p:sldId id="653" r:id="rId10"/>
    <p:sldId id="654" r:id="rId11"/>
    <p:sldId id="682" r:id="rId12"/>
    <p:sldId id="681" r:id="rId13"/>
    <p:sldId id="683" r:id="rId14"/>
    <p:sldId id="684" r:id="rId15"/>
    <p:sldId id="655" r:id="rId16"/>
    <p:sldId id="656" r:id="rId17"/>
    <p:sldId id="657" r:id="rId18"/>
    <p:sldId id="658" r:id="rId19"/>
    <p:sldId id="659" r:id="rId20"/>
    <p:sldId id="660" r:id="rId21"/>
    <p:sldId id="685" r:id="rId22"/>
    <p:sldId id="661" r:id="rId23"/>
    <p:sldId id="686" r:id="rId24"/>
    <p:sldId id="662" r:id="rId25"/>
    <p:sldId id="663" r:id="rId26"/>
    <p:sldId id="664" r:id="rId27"/>
    <p:sldId id="665" r:id="rId28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4B52"/>
    <a:srgbClr val="A50021"/>
    <a:srgbClr val="FE4C54"/>
    <a:srgbClr val="CCCCCC"/>
    <a:srgbClr val="CC0000"/>
    <a:srgbClr val="2DC6E6"/>
    <a:srgbClr val="FF99FF"/>
    <a:srgbClr val="FFFFFF"/>
    <a:srgbClr val="B4AA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어두운 스타일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364" autoAdjust="0"/>
    <p:restoredTop sz="91452" autoAdjust="0"/>
  </p:normalViewPr>
  <p:slideViewPr>
    <p:cSldViewPr>
      <p:cViewPr>
        <p:scale>
          <a:sx n="75" d="100"/>
          <a:sy n="75" d="100"/>
        </p:scale>
        <p:origin x="-942" y="-77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2966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CA654E-EBD9-4CE9-AAD0-9BCA047E2E1D}" type="datetimeFigureOut">
              <a:rPr lang="ko-KR" altLang="en-US" smtClean="0"/>
              <a:pPr/>
              <a:t>2016-05-11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7970E3-E969-4B5B-B387-9B817F0C226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89948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51520" y="1196752"/>
            <a:ext cx="7772400" cy="1470025"/>
          </a:xfrm>
        </p:spPr>
        <p:txBody>
          <a:bodyPr>
            <a:noAutofit/>
          </a:bodyPr>
          <a:lstStyle>
            <a:lvl1pPr algn="l">
              <a:defRPr sz="8000" b="1">
                <a:solidFill>
                  <a:schemeClr val="tx1">
                    <a:lumMod val="65000"/>
                    <a:lumOff val="35000"/>
                  </a:schemeClr>
                </a:solidFill>
                <a:latin typeface="Meiryo UI" pitchFamily="34" charset="-128"/>
                <a:ea typeface="휴먼둥근헤드라인" pitchFamily="18" charset="-127"/>
                <a:cs typeface="Meiryo UI" pitchFamily="34" charset="-128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20" name="날짜 개체 틀 3"/>
          <p:cNvSpPr>
            <a:spLocks noGrp="1"/>
          </p:cNvSpPr>
          <p:nvPr>
            <p:ph type="dt" sz="half" idx="10"/>
          </p:nvPr>
        </p:nvSpPr>
        <p:spPr>
          <a:xfrm>
            <a:off x="305026" y="2636912"/>
            <a:ext cx="3600400" cy="365125"/>
          </a:xfrm>
        </p:spPr>
        <p:txBody>
          <a:bodyPr/>
          <a:lstStyle>
            <a:lvl1pPr algn="l"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Meiryo UI" pitchFamily="34" charset="-128"/>
                <a:cs typeface="Meiryo UI" pitchFamily="34" charset="-128"/>
              </a:defRPr>
            </a:lvl1pPr>
          </a:lstStyle>
          <a:p>
            <a:fld id="{FCE1694F-A783-43DF-9CCB-25F1A03CBC4F}" type="datetime2">
              <a:rPr lang="en-US" altLang="ko-KR" smtClean="0">
                <a:ea typeface="Meiryo UI" pitchFamily="34" charset="-128"/>
              </a:rPr>
              <a:pPr/>
              <a:t>Wednesday, May 11, 2016</a:t>
            </a:fld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sldNum="0" hdr="0" ft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0F7CB-10CC-4FA0-AAB7-60557755851D}" type="datetime1">
              <a:rPr lang="ko-KR" altLang="en-US" smtClean="0"/>
              <a:pPr/>
              <a:t>2016-05-11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2E3B2-398D-43A2-9FF0-A5DC47D85F0F}" type="datetime1">
              <a:rPr lang="ko-KR" altLang="en-US" smtClean="0"/>
              <a:pPr/>
              <a:t>2016-05-11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3528" y="1118784"/>
            <a:ext cx="8496944" cy="5262544"/>
          </a:xfrm>
        </p:spPr>
        <p:txBody>
          <a:bodyPr>
            <a:normAutofit/>
          </a:bodyPr>
          <a:lstStyle>
            <a:lvl1pPr marL="342900" indent="-34290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cs typeface="Meiryo UI" pitchFamily="34" charset="-128"/>
              </a:defRPr>
            </a:lvl1pPr>
            <a:lvl2pPr marL="742950" indent="-285750"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cs typeface="Meiryo UI" pitchFamily="34" charset="-128"/>
              </a:defRPr>
            </a:lvl2pPr>
            <a:lvl3pPr marL="11430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3pPr>
            <a:lvl4pPr marL="16002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4pPr>
            <a:lvl5pPr marL="20574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8" name="제목 7"/>
          <p:cNvSpPr>
            <a:spLocks noGrp="1"/>
          </p:cNvSpPr>
          <p:nvPr>
            <p:ph type="title" hasCustomPrompt="1"/>
          </p:nvPr>
        </p:nvSpPr>
        <p:spPr>
          <a:xfrm>
            <a:off x="295200" y="254688"/>
            <a:ext cx="8575200" cy="654032"/>
          </a:xfrm>
        </p:spPr>
        <p:txBody>
          <a:bodyPr>
            <a:noAutofit/>
          </a:bodyPr>
          <a:lstStyle>
            <a:lvl1pPr algn="l">
              <a:defRPr sz="4000" b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Meiryo UI" pitchFamily="34" charset="-128"/>
              </a:defRPr>
            </a:lvl1pPr>
          </a:lstStyle>
          <a:p>
            <a:r>
              <a:rPr lang="en-US" altLang="ko-KR" dirty="0" smtClean="0"/>
              <a:t>Title</a:t>
            </a:r>
            <a:endParaRPr lang="ko-KR" altLang="en-US" dirty="0"/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>
          <a:xfrm>
            <a:off x="3505200" y="6453336"/>
            <a:ext cx="2133600" cy="365125"/>
          </a:xfrm>
        </p:spPr>
        <p:txBody>
          <a:bodyPr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구역 머리글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1520" y="4353123"/>
            <a:ext cx="8640960" cy="1362075"/>
          </a:xfrm>
        </p:spPr>
        <p:txBody>
          <a:bodyPr anchor="t"/>
          <a:lstStyle>
            <a:lvl1pPr algn="l">
              <a:defRPr sz="4000" b="1" cap="all">
                <a:solidFill>
                  <a:schemeClr val="tx1">
                    <a:lumMod val="65000"/>
                    <a:lumOff val="35000"/>
                  </a:schemeClr>
                </a:solidFill>
                <a:latin typeface="휴먼둥근헤드라인" pitchFamily="18" charset="-127"/>
                <a:ea typeface="휴먼둥근헤드라인" pitchFamily="18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251520" y="2852936"/>
            <a:ext cx="864096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76C8D-0C64-468D-9E07-BA112BE10A5A}" type="datetime1">
              <a:rPr lang="ko-KR" altLang="en-US" smtClean="0"/>
              <a:pPr/>
              <a:t>2016-05-11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10437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A1450-90AE-4591-9DA4-2F2C0E29B421}" type="datetime1">
              <a:rPr lang="ko-KR" altLang="en-US" smtClean="0"/>
              <a:pPr/>
              <a:t>2016-05-11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0F9C2-910D-48E9-A1D4-06EE9E8CCF11}" type="datetime1">
              <a:rPr lang="ko-KR" altLang="en-US" smtClean="0"/>
              <a:pPr/>
              <a:t>2016-05-11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467544" y="620688"/>
            <a:ext cx="8229600" cy="1084982"/>
          </a:xfrm>
        </p:spPr>
        <p:txBody>
          <a:bodyPr>
            <a:normAutofit/>
          </a:bodyPr>
          <a:lstStyle>
            <a:lvl1pPr>
              <a:defRPr sz="4800" b="1">
                <a:latin typeface="Garamond" panose="02020404030301010803" pitchFamily="18" charset="0"/>
              </a:defRPr>
            </a:lvl1pPr>
          </a:lstStyle>
          <a:p>
            <a:r>
              <a:rPr lang="en-US" altLang="ko-KR" dirty="0" smtClean="0"/>
              <a:t>Contents</a:t>
            </a:r>
            <a:endParaRPr lang="ko-KR" altLang="en-US" dirty="0"/>
          </a:p>
        </p:txBody>
      </p:sp>
      <p:sp>
        <p:nvSpPr>
          <p:cNvPr id="7" name="내용 개체 틀 2"/>
          <p:cNvSpPr>
            <a:spLocks noGrp="1"/>
          </p:cNvSpPr>
          <p:nvPr>
            <p:ph idx="1" hasCustomPrompt="1"/>
          </p:nvPr>
        </p:nvSpPr>
        <p:spPr>
          <a:xfrm>
            <a:off x="971600" y="1988840"/>
            <a:ext cx="7200800" cy="4392488"/>
          </a:xfrm>
        </p:spPr>
        <p:txBody>
          <a:bodyPr>
            <a:normAutofit/>
          </a:bodyPr>
          <a:lstStyle>
            <a:lvl1pPr marL="342900" indent="-34290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1pPr>
            <a:lvl2pPr marL="742950" indent="-285750"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2pPr>
            <a:lvl3pPr marL="11430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 baseline="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3pPr>
            <a:lvl4pPr marL="16002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4pPr>
            <a:lvl5pPr marL="20574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5pPr>
          </a:lstStyle>
          <a:p>
            <a:pPr lvl="0"/>
            <a:r>
              <a:rPr lang="en-US" altLang="ko-KR" dirty="0" smtClean="0"/>
              <a:t>First stage</a:t>
            </a:r>
            <a:endParaRPr lang="ko-KR" altLang="en-US" dirty="0" smtClean="0"/>
          </a:p>
          <a:p>
            <a:pPr lvl="1"/>
            <a:r>
              <a:rPr lang="en-US" altLang="ko-KR" dirty="0" smtClean="0"/>
              <a:t>Second stage</a:t>
            </a:r>
            <a:endParaRPr lang="ko-KR" altLang="en-US" dirty="0" smtClean="0"/>
          </a:p>
          <a:p>
            <a:pPr lvl="2"/>
            <a:r>
              <a:rPr lang="en-US" altLang="ko-KR" dirty="0" smtClean="0"/>
              <a:t>Third stage</a:t>
            </a:r>
            <a:endParaRPr lang="ko-KR" altLang="en-US" dirty="0" smtClean="0"/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BF0E3-3B49-48EE-8E65-6F6B7B05A3E6}" type="datetime1">
              <a:rPr lang="ko-KR" altLang="en-US" smtClean="0"/>
              <a:pPr/>
              <a:t>2016-05-11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EDD30-A8D5-4E8F-A388-D7F8914E7797}" type="datetime1">
              <a:rPr lang="ko-KR" altLang="en-US" smtClean="0"/>
              <a:pPr/>
              <a:t>2016-05-11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01FBA-5EDF-4611-9FD5-552C72983771}" type="datetime1">
              <a:rPr lang="ko-KR" altLang="en-US" smtClean="0"/>
              <a:pPr/>
              <a:t>2016-05-11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3DD4C6-1DC2-4462-9A2C-36CF4FD257E7}" type="datetime1">
              <a:rPr lang="ko-KR" altLang="en-US" smtClean="0"/>
              <a:pPr/>
              <a:t>2016-05-11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12" Type="http://schemas.openxmlformats.org/officeDocument/2006/relationships/image" Target="../media/image40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5" Type="http://schemas.openxmlformats.org/officeDocument/2006/relationships/image" Target="../media/image4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Relationship Id="rId14" Type="http://schemas.openxmlformats.org/officeDocument/2006/relationships/image" Target="../media/image4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12" Type="http://schemas.openxmlformats.org/officeDocument/2006/relationships/image" Target="../media/image40.png"/><Relationship Id="rId2" Type="http://schemas.openxmlformats.org/officeDocument/2006/relationships/image" Target="../media/image30.png"/><Relationship Id="rId16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5" Type="http://schemas.openxmlformats.org/officeDocument/2006/relationships/image" Target="../media/image4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Relationship Id="rId14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jpeg"/><Relationship Id="rId5" Type="http://schemas.openxmlformats.org/officeDocument/2006/relationships/image" Target="../media/image69.jpeg"/><Relationship Id="rId4" Type="http://schemas.openxmlformats.org/officeDocument/2006/relationships/image" Target="../media/image68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j-ea"/>
                <a:cs typeface="Meiryo UI" pitchFamily="34" charset="-128"/>
              </a:defRPr>
            </a:lvl1pPr>
          </a:lstStyle>
          <a:p>
            <a:pPr algn="ctr"/>
            <a:r>
              <a:rPr lang="en-US" altLang="ko-KR" sz="6000" dirty="0" smtClean="0"/>
              <a:t>Neural Style</a:t>
            </a:r>
            <a:endParaRPr lang="en-US" altLang="ko-KR" sz="4800" dirty="0" smtClean="0"/>
          </a:p>
        </p:txBody>
      </p:sp>
    </p:spTree>
    <p:extLst>
      <p:ext uri="{BB962C8B-B14F-4D97-AF65-F5344CB8AC3E}">
        <p14:creationId xmlns:p14="http://schemas.microsoft.com/office/powerpoint/2010/main" val="311822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Texture Model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10</a:t>
            </a:fld>
            <a:endParaRPr lang="ko-KR" alt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7775" y="18592"/>
            <a:ext cx="2808312" cy="21531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5" name="직사각형 14"/>
              <p:cNvSpPr/>
              <p:nvPr/>
            </p:nvSpPr>
            <p:spPr>
              <a:xfrm>
                <a:off x="778868" y="1268760"/>
                <a:ext cx="432048" cy="2193126"/>
              </a:xfrm>
              <a:prstGeom prst="rect">
                <a:avLst/>
              </a:prstGeom>
              <a:noFill/>
              <a:ln w="1905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𝑋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𝑎</m:t>
                          </m:r>
                        </m:sub>
                      </m:sSub>
                    </m:oMath>
                  </m:oMathPara>
                </a14:m>
                <a:endParaRPr lang="ko-KR" altLang="en-US" sz="2400" dirty="0" smtClean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5" name="직사각형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868" y="1268760"/>
                <a:ext cx="432048" cy="2193126"/>
              </a:xfrm>
              <a:prstGeom prst="rect">
                <a:avLst/>
              </a:prstGeom>
              <a:blipFill rotWithShape="1">
                <a:blip r:embed="rId3"/>
                <a:stretch>
                  <a:fillRect l="-24324"/>
                </a:stretch>
              </a:blipFill>
              <a:ln w="1905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/>
          <p:cNvSpPr txBox="1"/>
          <p:nvPr/>
        </p:nvSpPr>
        <p:spPr>
          <a:xfrm>
            <a:off x="383745" y="3399383"/>
            <a:ext cx="11833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/>
              <a:t>Input a</a:t>
            </a:r>
            <a:endParaRPr lang="ko-KR" altLang="en-US" sz="2400" dirty="0" smtClean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직사각형 16"/>
              <p:cNvSpPr/>
              <p:nvPr/>
            </p:nvSpPr>
            <p:spPr>
              <a:xfrm>
                <a:off x="1619672" y="1575894"/>
                <a:ext cx="1440160" cy="1578858"/>
              </a:xfrm>
              <a:prstGeom prst="rect">
                <a:avLst/>
              </a:prstGeom>
              <a:noFill/>
              <a:ln w="1905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𝐹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𝑎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ko-KR" altLang="en-US" sz="2400" dirty="0" smtClean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7" name="직사각형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9672" y="1575894"/>
                <a:ext cx="1440160" cy="1578858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  <a:ln w="1905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직사각형 17"/>
              <p:cNvSpPr/>
              <p:nvPr/>
            </p:nvSpPr>
            <p:spPr>
              <a:xfrm>
                <a:off x="3419872" y="1883701"/>
                <a:ext cx="1872208" cy="963244"/>
              </a:xfrm>
              <a:prstGeom prst="rect">
                <a:avLst/>
              </a:prstGeom>
              <a:noFill/>
              <a:ln w="1905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𝐹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𝑎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ko-KR" altLang="en-US" sz="2400" dirty="0" smtClean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8" name="직사각형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9872" y="1883701"/>
                <a:ext cx="1872208" cy="963244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  <a:ln w="1905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직사각형 18"/>
              <p:cNvSpPr/>
              <p:nvPr/>
            </p:nvSpPr>
            <p:spPr>
              <a:xfrm>
                <a:off x="5652120" y="2114556"/>
                <a:ext cx="2448272" cy="501534"/>
              </a:xfrm>
              <a:prstGeom prst="rect">
                <a:avLst/>
              </a:prstGeom>
              <a:noFill/>
              <a:ln w="1905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𝐹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𝑎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lang="ko-KR" altLang="en-US" sz="2400" dirty="0" smtClean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9" name="직사각형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2120" y="2114556"/>
                <a:ext cx="2448272" cy="501534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  <a:ln w="1905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직사각형 19"/>
              <p:cNvSpPr/>
              <p:nvPr/>
            </p:nvSpPr>
            <p:spPr>
              <a:xfrm>
                <a:off x="789885" y="4005064"/>
                <a:ext cx="432048" cy="2193126"/>
              </a:xfrm>
              <a:prstGeom prst="rect">
                <a:avLst/>
              </a:prstGeom>
              <a:noFill/>
              <a:ln w="19050">
                <a:solidFill>
                  <a:srgbClr val="FE4B5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𝑋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𝑏</m:t>
                          </m:r>
                        </m:sub>
                      </m:sSub>
                    </m:oMath>
                  </m:oMathPara>
                </a14:m>
                <a:endParaRPr lang="ko-KR" altLang="en-US" sz="2400" dirty="0" smtClean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0" name="직사각형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885" y="4005064"/>
                <a:ext cx="432048" cy="2193126"/>
              </a:xfrm>
              <a:prstGeom prst="rect">
                <a:avLst/>
              </a:prstGeom>
              <a:blipFill rotWithShape="1">
                <a:blip r:embed="rId7"/>
                <a:stretch>
                  <a:fillRect l="-24658"/>
                </a:stretch>
              </a:blipFill>
              <a:ln w="19050">
                <a:solidFill>
                  <a:srgbClr val="FE4B52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/>
          <p:cNvSpPr txBox="1"/>
          <p:nvPr/>
        </p:nvSpPr>
        <p:spPr>
          <a:xfrm>
            <a:off x="394762" y="6129111"/>
            <a:ext cx="12073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/>
              <a:t>Input b</a:t>
            </a:r>
            <a:endParaRPr lang="ko-KR" altLang="en-US" sz="2400" dirty="0" smtClean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직사각형 21"/>
              <p:cNvSpPr/>
              <p:nvPr/>
            </p:nvSpPr>
            <p:spPr>
              <a:xfrm>
                <a:off x="1630689" y="4312198"/>
                <a:ext cx="1440160" cy="1578858"/>
              </a:xfrm>
              <a:prstGeom prst="rect">
                <a:avLst/>
              </a:prstGeom>
              <a:noFill/>
              <a:ln w="19050">
                <a:solidFill>
                  <a:srgbClr val="FE4B5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𝐹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𝑏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altLang="ko-KR" sz="2400" b="0" dirty="0" smtClean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2" name="직사각형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0689" y="4312198"/>
                <a:ext cx="1440160" cy="1578858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  <a:ln w="19050">
                <a:solidFill>
                  <a:srgbClr val="FE4B52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직사각형 22"/>
              <p:cNvSpPr/>
              <p:nvPr/>
            </p:nvSpPr>
            <p:spPr>
              <a:xfrm>
                <a:off x="3430889" y="4620005"/>
                <a:ext cx="1872208" cy="963244"/>
              </a:xfrm>
              <a:prstGeom prst="rect">
                <a:avLst/>
              </a:prstGeom>
              <a:noFill/>
              <a:ln w="19050">
                <a:solidFill>
                  <a:srgbClr val="FE4B5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𝐹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𝑏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ko-KR" altLang="en-US" sz="2400" dirty="0" smtClean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3" name="직사각형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0889" y="4620005"/>
                <a:ext cx="1872208" cy="963244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  <a:ln w="19050">
                <a:solidFill>
                  <a:srgbClr val="FE4B52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직사각형 23"/>
              <p:cNvSpPr/>
              <p:nvPr/>
            </p:nvSpPr>
            <p:spPr>
              <a:xfrm>
                <a:off x="5663137" y="4850860"/>
                <a:ext cx="2448272" cy="501534"/>
              </a:xfrm>
              <a:prstGeom prst="rect">
                <a:avLst/>
              </a:prstGeom>
              <a:noFill/>
              <a:ln w="19050">
                <a:solidFill>
                  <a:srgbClr val="FE4B5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𝐹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𝑏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lang="en-US" altLang="ko-KR" sz="2400" b="0" dirty="0" smtClean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4" name="직사각형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3137" y="4850860"/>
                <a:ext cx="2448272" cy="501534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  <a:ln w="19050">
                <a:solidFill>
                  <a:srgbClr val="FE4B52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직선 화살표 연결선 26"/>
          <p:cNvCxnSpPr/>
          <p:nvPr/>
        </p:nvCxnSpPr>
        <p:spPr>
          <a:xfrm>
            <a:off x="3419872" y="2996952"/>
            <a:ext cx="1883225" cy="0"/>
          </a:xfrm>
          <a:prstGeom prst="straightConnector1">
            <a:avLst/>
          </a:prstGeom>
          <a:ln w="1905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3287638" y="3024384"/>
            <a:ext cx="21366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/>
              <a:t>number of filters</a:t>
            </a:r>
            <a:endParaRPr lang="ko-KR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73927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/>
      <p:bldP spid="17" grpId="0" animBg="1"/>
      <p:bldP spid="18" grpId="0" animBg="1"/>
      <p:bldP spid="19" grpId="0" animBg="1"/>
      <p:bldP spid="20" grpId="0" animBg="1"/>
      <p:bldP spid="21" grpId="0"/>
      <p:bldP spid="22" grpId="0" animBg="1"/>
      <p:bldP spid="23" grpId="0" animBg="1"/>
      <p:bldP spid="24" grpId="0" animBg="1"/>
      <p:bldP spid="2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Feature Correlations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11</a:t>
            </a:fld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직사각형 14"/>
              <p:cNvSpPr/>
              <p:nvPr/>
            </p:nvSpPr>
            <p:spPr>
              <a:xfrm>
                <a:off x="778868" y="1268760"/>
                <a:ext cx="432048" cy="2193126"/>
              </a:xfrm>
              <a:prstGeom prst="rect">
                <a:avLst/>
              </a:prstGeom>
              <a:noFill/>
              <a:ln w="1905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𝑋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𝑎</m:t>
                          </m:r>
                        </m:sub>
                      </m:sSub>
                    </m:oMath>
                  </m:oMathPara>
                </a14:m>
                <a:endParaRPr lang="ko-KR" altLang="en-US" sz="2400" dirty="0" smtClean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5" name="직사각형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868" y="1268760"/>
                <a:ext cx="432048" cy="2193126"/>
              </a:xfrm>
              <a:prstGeom prst="rect">
                <a:avLst/>
              </a:prstGeom>
              <a:blipFill rotWithShape="1">
                <a:blip r:embed="rId2"/>
                <a:stretch>
                  <a:fillRect l="-24324"/>
                </a:stretch>
              </a:blipFill>
              <a:ln w="1905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/>
          <p:cNvSpPr txBox="1"/>
          <p:nvPr/>
        </p:nvSpPr>
        <p:spPr>
          <a:xfrm>
            <a:off x="383745" y="3399383"/>
            <a:ext cx="11833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/>
              <a:t>Input a</a:t>
            </a:r>
            <a:endParaRPr lang="ko-KR" altLang="en-US" sz="2400" dirty="0" smtClean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직사각형 16"/>
              <p:cNvSpPr/>
              <p:nvPr/>
            </p:nvSpPr>
            <p:spPr>
              <a:xfrm>
                <a:off x="1619672" y="1575894"/>
                <a:ext cx="1440160" cy="1578858"/>
              </a:xfrm>
              <a:prstGeom prst="rect">
                <a:avLst/>
              </a:prstGeom>
              <a:noFill/>
              <a:ln w="1905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𝐹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𝑎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ko-KR" altLang="en-US" sz="2400" dirty="0" smtClean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7" name="직사각형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9672" y="1575894"/>
                <a:ext cx="1440160" cy="1578858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  <a:ln w="1905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직사각형 17"/>
              <p:cNvSpPr/>
              <p:nvPr/>
            </p:nvSpPr>
            <p:spPr>
              <a:xfrm>
                <a:off x="3419872" y="1883701"/>
                <a:ext cx="1872208" cy="963244"/>
              </a:xfrm>
              <a:prstGeom prst="rect">
                <a:avLst/>
              </a:prstGeom>
              <a:noFill/>
              <a:ln w="1905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𝐹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𝑎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ko-KR" altLang="en-US" sz="2400" dirty="0" smtClean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8" name="직사각형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9872" y="1883701"/>
                <a:ext cx="1872208" cy="963244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  <a:ln w="1905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직사각형 18"/>
              <p:cNvSpPr/>
              <p:nvPr/>
            </p:nvSpPr>
            <p:spPr>
              <a:xfrm>
                <a:off x="5652120" y="2114556"/>
                <a:ext cx="2448272" cy="501534"/>
              </a:xfrm>
              <a:prstGeom prst="rect">
                <a:avLst/>
              </a:prstGeom>
              <a:noFill/>
              <a:ln w="1905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𝐹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𝑎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lang="ko-KR" altLang="en-US" sz="2400" dirty="0" smtClean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9" name="직사각형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2120" y="2114556"/>
                <a:ext cx="2448272" cy="501534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  <a:ln w="1905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직사각형 19"/>
              <p:cNvSpPr/>
              <p:nvPr/>
            </p:nvSpPr>
            <p:spPr>
              <a:xfrm>
                <a:off x="789885" y="4005064"/>
                <a:ext cx="432048" cy="2193126"/>
              </a:xfrm>
              <a:prstGeom prst="rect">
                <a:avLst/>
              </a:prstGeom>
              <a:noFill/>
              <a:ln w="19050">
                <a:solidFill>
                  <a:srgbClr val="FE4B5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𝑋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𝑏</m:t>
                          </m:r>
                        </m:sub>
                      </m:sSub>
                    </m:oMath>
                  </m:oMathPara>
                </a14:m>
                <a:endParaRPr lang="ko-KR" altLang="en-US" sz="2400" dirty="0" smtClean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0" name="직사각형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885" y="4005064"/>
                <a:ext cx="432048" cy="2193126"/>
              </a:xfrm>
              <a:prstGeom prst="rect">
                <a:avLst/>
              </a:prstGeom>
              <a:blipFill rotWithShape="1">
                <a:blip r:embed="rId6"/>
                <a:stretch>
                  <a:fillRect l="-24658"/>
                </a:stretch>
              </a:blipFill>
              <a:ln w="19050">
                <a:solidFill>
                  <a:srgbClr val="FE4B52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/>
          <p:cNvSpPr txBox="1"/>
          <p:nvPr/>
        </p:nvSpPr>
        <p:spPr>
          <a:xfrm>
            <a:off x="394762" y="6129111"/>
            <a:ext cx="12073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/>
              <a:t>Input b</a:t>
            </a:r>
            <a:endParaRPr lang="ko-KR" altLang="en-US" sz="2400" dirty="0" smtClean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직사각형 21"/>
              <p:cNvSpPr/>
              <p:nvPr/>
            </p:nvSpPr>
            <p:spPr>
              <a:xfrm>
                <a:off x="1630689" y="4312198"/>
                <a:ext cx="1440160" cy="1578858"/>
              </a:xfrm>
              <a:prstGeom prst="rect">
                <a:avLst/>
              </a:prstGeom>
              <a:noFill/>
              <a:ln w="19050">
                <a:solidFill>
                  <a:srgbClr val="FE4B5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𝐹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𝑏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altLang="ko-KR" sz="2400" b="0" dirty="0" smtClean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2" name="직사각형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0689" y="4312198"/>
                <a:ext cx="1440160" cy="1578858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  <a:ln w="19050">
                <a:solidFill>
                  <a:srgbClr val="FE4B52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직사각형 22"/>
              <p:cNvSpPr/>
              <p:nvPr/>
            </p:nvSpPr>
            <p:spPr>
              <a:xfrm>
                <a:off x="3430889" y="4620005"/>
                <a:ext cx="1872208" cy="963244"/>
              </a:xfrm>
              <a:prstGeom prst="rect">
                <a:avLst/>
              </a:prstGeom>
              <a:noFill/>
              <a:ln w="19050">
                <a:solidFill>
                  <a:srgbClr val="FE4B5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𝐹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𝑏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ko-KR" altLang="en-US" sz="2400" dirty="0" smtClean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3" name="직사각형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0889" y="4620005"/>
                <a:ext cx="1872208" cy="963244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  <a:ln w="19050">
                <a:solidFill>
                  <a:srgbClr val="FE4B52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직사각형 23"/>
              <p:cNvSpPr/>
              <p:nvPr/>
            </p:nvSpPr>
            <p:spPr>
              <a:xfrm>
                <a:off x="5663137" y="4850860"/>
                <a:ext cx="2448272" cy="501534"/>
              </a:xfrm>
              <a:prstGeom prst="rect">
                <a:avLst/>
              </a:prstGeom>
              <a:noFill/>
              <a:ln w="19050">
                <a:solidFill>
                  <a:srgbClr val="FE4B5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𝐹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𝑏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lang="en-US" altLang="ko-KR" sz="2400" b="0" dirty="0" smtClean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4" name="직사각형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3137" y="4850860"/>
                <a:ext cx="2448272" cy="501534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  <a:ln w="19050">
                <a:solidFill>
                  <a:srgbClr val="FE4B52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직선 화살표 연결선 26"/>
          <p:cNvCxnSpPr/>
          <p:nvPr/>
        </p:nvCxnSpPr>
        <p:spPr>
          <a:xfrm>
            <a:off x="3419872" y="2996952"/>
            <a:ext cx="1883225" cy="0"/>
          </a:xfrm>
          <a:prstGeom prst="straightConnector1">
            <a:avLst/>
          </a:prstGeom>
          <a:ln w="1905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3287638" y="3024384"/>
            <a:ext cx="21366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/>
              <a:t>number of filters</a:t>
            </a:r>
            <a:endParaRPr lang="ko-KR" altLang="en-US" sz="2000" dirty="0" smtClean="0"/>
          </a:p>
        </p:txBody>
      </p:sp>
      <p:cxnSp>
        <p:nvCxnSpPr>
          <p:cNvPr id="25" name="직선 화살표 연결선 24"/>
          <p:cNvCxnSpPr/>
          <p:nvPr/>
        </p:nvCxnSpPr>
        <p:spPr>
          <a:xfrm>
            <a:off x="4355976" y="2846945"/>
            <a:ext cx="1068337" cy="88653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/>
              <p:cNvSpPr txBox="1"/>
              <p:nvPr/>
            </p:nvSpPr>
            <p:spPr>
              <a:xfrm>
                <a:off x="5495265" y="3399383"/>
                <a:ext cx="214648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400" b="0" i="1" smtClean="0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altLang="ko-KR" sz="2400" b="0" i="1" smtClean="0">
                              <a:latin typeface="Cambria Math"/>
                            </a:rPr>
                            <m:t>𝐺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/>
                            </a:rPr>
                            <m:t>𝑎</m:t>
                          </m:r>
                        </m:sub>
                        <m:sup>
                          <m:r>
                            <a:rPr lang="en-US" altLang="ko-KR" sz="2400" b="0" i="1" smtClean="0">
                              <a:latin typeface="Cambria Math"/>
                            </a:rPr>
                            <m:t>2</m:t>
                          </m:r>
                        </m:sup>
                      </m:sSubSup>
                      <m:r>
                        <a:rPr lang="en-US" altLang="ko-KR" sz="2400" b="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altLang="ko-KR" sz="2400" b="0" i="1" smtClean="0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ko-KR" sz="24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altLang="ko-KR" sz="2400" b="0" i="1" smtClean="0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sz="2400" b="0" i="1" smtClean="0">
                                      <a:latin typeface="Cambria Math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latin typeface="Cambria Math"/>
                                    </a:rPr>
                                    <m:t>𝑎</m:t>
                                  </m:r>
                                </m:sub>
                                <m:sup>
                                  <m:r>
                                    <a:rPr lang="en-US" altLang="ko-KR" sz="2400" b="0" i="1" smtClean="0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altLang="ko-KR" sz="2400" b="0" i="1" smtClean="0">
                              <a:latin typeface="Cambria Math"/>
                            </a:rPr>
                            <m:t>𝑇</m:t>
                          </m:r>
                        </m:sup>
                      </m:sSup>
                      <m:sSubSup>
                        <m:sSubSupPr>
                          <m:ctrlPr>
                            <a:rPr lang="en-US" altLang="ko-KR" sz="2400" b="0" i="1" smtClean="0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altLang="ko-KR" sz="2400" b="0" i="1" smtClean="0">
                              <a:latin typeface="Cambria Math"/>
                            </a:rPr>
                            <m:t>𝐹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/>
                            </a:rPr>
                            <m:t>𝑎</m:t>
                          </m:r>
                        </m:sub>
                        <m:sup>
                          <m:r>
                            <a:rPr lang="en-US" altLang="ko-KR" sz="2400" b="0" i="1" smtClean="0">
                              <a:latin typeface="Cambria Math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ko-KR" altLang="en-US" sz="2400" dirty="0" smtClean="0"/>
              </a:p>
            </p:txBody>
          </p:sp>
        </mc:Choice>
        <mc:Fallback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5265" y="3399383"/>
                <a:ext cx="2146485" cy="461665"/>
              </a:xfrm>
              <a:prstGeom prst="rect">
                <a:avLst/>
              </a:prstGeom>
              <a:blipFill rotWithShape="1">
                <a:blip r:embed="rId10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/>
          <p:cNvSpPr txBox="1"/>
          <p:nvPr/>
        </p:nvSpPr>
        <p:spPr>
          <a:xfrm>
            <a:off x="5535536" y="3915912"/>
            <a:ext cx="21034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solidFill>
                  <a:srgbClr val="FF0000"/>
                </a:solidFill>
              </a:rPr>
              <a:t>(Gram matrix)</a:t>
            </a:r>
            <a:endParaRPr lang="ko-KR" altLang="en-US" sz="2400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740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/>
      <p:bldP spid="17" grpId="0" animBg="1"/>
      <p:bldP spid="18" grpId="0" animBg="1"/>
      <p:bldP spid="19" grpId="0" animBg="1"/>
      <p:bldP spid="20" grpId="0" animBg="1"/>
      <p:bldP spid="21" grpId="0"/>
      <p:bldP spid="22" grpId="0" animBg="1"/>
      <p:bldP spid="23" grpId="0" animBg="1"/>
      <p:bldP spid="24" grpId="0" animBg="1"/>
      <p:bldP spid="28" grpId="0"/>
      <p:bldP spid="26" grpId="0"/>
      <p:bldP spid="2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Feature Correlations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12</a:t>
            </a:fld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직사각형 8"/>
              <p:cNvSpPr/>
              <p:nvPr/>
            </p:nvSpPr>
            <p:spPr>
              <a:xfrm>
                <a:off x="3613862" y="2813980"/>
                <a:ext cx="1872208" cy="1872208"/>
              </a:xfrm>
              <a:prstGeom prst="rect">
                <a:avLst/>
              </a:prstGeom>
              <a:noFill/>
              <a:ln w="1905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𝐺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𝑎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ko-KR" altLang="en-US" sz="2400" dirty="0" smtClean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9" name="직사각형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3862" y="2813980"/>
                <a:ext cx="1872208" cy="1872208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  <a:ln w="19050"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직사각형 9"/>
              <p:cNvSpPr/>
              <p:nvPr/>
            </p:nvSpPr>
            <p:spPr>
              <a:xfrm rot="16200000">
                <a:off x="5535644" y="3268462"/>
                <a:ext cx="1872208" cy="963244"/>
              </a:xfrm>
              <a:prstGeom prst="rect">
                <a:avLst/>
              </a:prstGeom>
              <a:noFill/>
              <a:ln w="1905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𝐹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𝑎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ko-KR" altLang="en-US" sz="2400" dirty="0" smtClean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0" name="직사각형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5535644" y="3268462"/>
                <a:ext cx="1872208" cy="963244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  <a:ln w="1905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직사각형 10"/>
              <p:cNvSpPr/>
              <p:nvPr/>
            </p:nvSpPr>
            <p:spPr>
              <a:xfrm>
                <a:off x="7142254" y="2813980"/>
                <a:ext cx="1872208" cy="963244"/>
              </a:xfrm>
              <a:prstGeom prst="rect">
                <a:avLst/>
              </a:prstGeom>
              <a:noFill/>
              <a:ln w="1905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𝐹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𝑎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ko-KR" altLang="en-US" sz="2400" dirty="0" smtClean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1" name="직사각형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2254" y="2813980"/>
                <a:ext cx="1872208" cy="963244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  <a:ln w="1905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직사각형 12"/>
              <p:cNvSpPr/>
              <p:nvPr/>
            </p:nvSpPr>
            <p:spPr>
              <a:xfrm>
                <a:off x="5467226" y="3496217"/>
                <a:ext cx="52290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>
                          <a:solidFill>
                            <a:prstClr val="black"/>
                          </a:solidFill>
                          <a:latin typeface="Cambria Math"/>
                        </a:rPr>
                        <m:t>=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>
          <p:sp>
            <p:nvSpPr>
              <p:cNvPr id="13" name="직사각형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7226" y="3496217"/>
                <a:ext cx="522900" cy="461665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직선 화살표 연결선 13"/>
          <p:cNvCxnSpPr/>
          <p:nvPr/>
        </p:nvCxnSpPr>
        <p:spPr>
          <a:xfrm>
            <a:off x="3613862" y="4867716"/>
            <a:ext cx="1883225" cy="0"/>
          </a:xfrm>
          <a:prstGeom prst="straightConnector1">
            <a:avLst/>
          </a:prstGeom>
          <a:ln w="1905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481628" y="4895148"/>
            <a:ext cx="21366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/>
              <a:t>number of filters</a:t>
            </a:r>
            <a:endParaRPr lang="ko-KR" altLang="en-US" sz="2000" dirty="0" smtClean="0"/>
          </a:p>
        </p:txBody>
      </p:sp>
      <p:cxnSp>
        <p:nvCxnSpPr>
          <p:cNvPr id="16" name="직선 화살표 연결선 15"/>
          <p:cNvCxnSpPr/>
          <p:nvPr/>
        </p:nvCxnSpPr>
        <p:spPr>
          <a:xfrm>
            <a:off x="5989834" y="4867716"/>
            <a:ext cx="941612" cy="0"/>
          </a:xfrm>
          <a:prstGeom prst="straightConnector1">
            <a:avLst/>
          </a:prstGeom>
          <a:ln w="1905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6098201" y="4895148"/>
            <a:ext cx="7248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/>
              <a:t>W*H</a:t>
            </a:r>
            <a:endParaRPr lang="ko-KR" altLang="en-US" sz="2000" dirty="0" smtClean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직사각형 19"/>
              <p:cNvSpPr/>
              <p:nvPr/>
            </p:nvSpPr>
            <p:spPr>
              <a:xfrm>
                <a:off x="138682" y="2055515"/>
                <a:ext cx="1872208" cy="963244"/>
              </a:xfrm>
              <a:prstGeom prst="rect">
                <a:avLst/>
              </a:prstGeom>
              <a:noFill/>
              <a:ln w="1905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𝐹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𝑎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ko-KR" altLang="en-US" sz="2400" dirty="0" smtClean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0" name="직사각형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682" y="2055515"/>
                <a:ext cx="1872208" cy="963244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  <a:ln w="1905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직선 화살표 연결선 20"/>
          <p:cNvCxnSpPr/>
          <p:nvPr/>
        </p:nvCxnSpPr>
        <p:spPr>
          <a:xfrm>
            <a:off x="1074786" y="3018759"/>
            <a:ext cx="534168" cy="1068967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/>
              <p:cNvSpPr txBox="1"/>
              <p:nvPr/>
            </p:nvSpPr>
            <p:spPr>
              <a:xfrm>
                <a:off x="547552" y="4106990"/>
                <a:ext cx="214648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400" b="0" i="1" smtClean="0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altLang="ko-KR" sz="2400" b="0" i="1" smtClean="0">
                              <a:latin typeface="Cambria Math"/>
                            </a:rPr>
                            <m:t>𝐺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/>
                            </a:rPr>
                            <m:t>𝑎</m:t>
                          </m:r>
                        </m:sub>
                        <m:sup>
                          <m:r>
                            <a:rPr lang="en-US" altLang="ko-KR" sz="2400" b="0" i="1" smtClean="0">
                              <a:latin typeface="Cambria Math"/>
                            </a:rPr>
                            <m:t>2</m:t>
                          </m:r>
                        </m:sup>
                      </m:sSubSup>
                      <m:r>
                        <a:rPr lang="en-US" altLang="ko-KR" sz="2400" b="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altLang="ko-KR" sz="2400" b="0" i="1" smtClean="0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ko-KR" sz="24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altLang="ko-KR" sz="2400" b="0" i="1" smtClean="0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sz="2400" b="0" i="1" smtClean="0">
                                      <a:latin typeface="Cambria Math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latin typeface="Cambria Math"/>
                                    </a:rPr>
                                    <m:t>𝑎</m:t>
                                  </m:r>
                                </m:sub>
                                <m:sup>
                                  <m:r>
                                    <a:rPr lang="en-US" altLang="ko-KR" sz="2400" b="0" i="1" smtClean="0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altLang="ko-KR" sz="2400" b="0" i="1" smtClean="0">
                              <a:latin typeface="Cambria Math"/>
                            </a:rPr>
                            <m:t>𝑇</m:t>
                          </m:r>
                        </m:sup>
                      </m:sSup>
                      <m:sSubSup>
                        <m:sSubSupPr>
                          <m:ctrlPr>
                            <a:rPr lang="en-US" altLang="ko-KR" sz="2400" b="0" i="1" smtClean="0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altLang="ko-KR" sz="2400" b="0" i="1" smtClean="0">
                              <a:latin typeface="Cambria Math"/>
                            </a:rPr>
                            <m:t>𝐹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/>
                            </a:rPr>
                            <m:t>𝑎</m:t>
                          </m:r>
                        </m:sub>
                        <m:sup>
                          <m:r>
                            <a:rPr lang="en-US" altLang="ko-KR" sz="2400" b="0" i="1" smtClean="0">
                              <a:latin typeface="Cambria Math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ko-KR" altLang="en-US" sz="2400" dirty="0" smtClean="0"/>
              </a:p>
            </p:txBody>
          </p:sp>
        </mc:Choice>
        <mc:Fallback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552" y="4106990"/>
                <a:ext cx="2146485" cy="461665"/>
              </a:xfrm>
              <a:prstGeom prst="rect">
                <a:avLst/>
              </a:prstGeom>
              <a:blipFill rotWithShape="1">
                <a:blip r:embed="rId7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/>
          <p:cNvSpPr txBox="1"/>
          <p:nvPr/>
        </p:nvSpPr>
        <p:spPr>
          <a:xfrm>
            <a:off x="587823" y="4623519"/>
            <a:ext cx="21034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solidFill>
                  <a:srgbClr val="FF0000"/>
                </a:solidFill>
              </a:rPr>
              <a:t>(Gram matrix)</a:t>
            </a:r>
            <a:endParaRPr lang="ko-KR" altLang="en-US" sz="2400" dirty="0" smtClean="0">
              <a:solidFill>
                <a:srgbClr val="FF0000"/>
              </a:solidFill>
            </a:endParaRPr>
          </a:p>
        </p:txBody>
      </p:sp>
      <p:cxnSp>
        <p:nvCxnSpPr>
          <p:cNvPr id="25" name="직선 화살표 연결선 24"/>
          <p:cNvCxnSpPr/>
          <p:nvPr/>
        </p:nvCxnSpPr>
        <p:spPr>
          <a:xfrm>
            <a:off x="7139559" y="3919140"/>
            <a:ext cx="1883225" cy="0"/>
          </a:xfrm>
          <a:prstGeom prst="straightConnector1">
            <a:avLst/>
          </a:prstGeom>
          <a:ln w="1905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7007325" y="3946572"/>
            <a:ext cx="21366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/>
              <a:t>number of filters</a:t>
            </a:r>
            <a:endParaRPr lang="ko-KR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2763382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3" grpId="0"/>
      <p:bldP spid="15" grpId="0"/>
      <p:bldP spid="17" grpId="0"/>
      <p:bldP spid="2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Texture Generation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13</a:t>
            </a:fld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직사각형 4"/>
              <p:cNvSpPr/>
              <p:nvPr/>
            </p:nvSpPr>
            <p:spPr>
              <a:xfrm>
                <a:off x="778868" y="980728"/>
                <a:ext cx="432048" cy="2193126"/>
              </a:xfrm>
              <a:prstGeom prst="rect">
                <a:avLst/>
              </a:prstGeom>
              <a:noFill/>
              <a:ln w="1905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𝑋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𝑎</m:t>
                          </m:r>
                        </m:sub>
                      </m:sSub>
                    </m:oMath>
                  </m:oMathPara>
                </a14:m>
                <a:endParaRPr lang="ko-KR" altLang="en-US" sz="2400" dirty="0" smtClean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5" name="직사각형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868" y="980728"/>
                <a:ext cx="432048" cy="2193126"/>
              </a:xfrm>
              <a:prstGeom prst="rect">
                <a:avLst/>
              </a:prstGeom>
              <a:blipFill rotWithShape="1">
                <a:blip r:embed="rId2"/>
                <a:stretch>
                  <a:fillRect l="-24324"/>
                </a:stretch>
              </a:blipFill>
              <a:ln w="1905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383745" y="3111351"/>
            <a:ext cx="11833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/>
              <a:t>Input a</a:t>
            </a:r>
            <a:endParaRPr lang="ko-KR" altLang="en-US" sz="2400" dirty="0" smtClean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직사각형 6"/>
              <p:cNvSpPr/>
              <p:nvPr/>
            </p:nvSpPr>
            <p:spPr>
              <a:xfrm>
                <a:off x="1990729" y="1287862"/>
                <a:ext cx="698046" cy="1578858"/>
              </a:xfrm>
              <a:prstGeom prst="rect">
                <a:avLst/>
              </a:prstGeom>
              <a:noFill/>
              <a:ln w="1905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𝐹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𝑎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ko-KR" altLang="en-US" sz="2400" dirty="0" smtClean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7" name="직사각형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0729" y="1287862"/>
                <a:ext cx="698046" cy="1578858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  <a:ln w="1905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직사각형 7"/>
              <p:cNvSpPr/>
              <p:nvPr/>
            </p:nvSpPr>
            <p:spPr>
              <a:xfrm>
                <a:off x="3862937" y="1595669"/>
                <a:ext cx="986078" cy="963244"/>
              </a:xfrm>
              <a:prstGeom prst="rect">
                <a:avLst/>
              </a:prstGeom>
              <a:noFill/>
              <a:ln w="1905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𝐹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𝑎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ko-KR" altLang="en-US" sz="2400" dirty="0" smtClean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8" name="직사각형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2937" y="1595669"/>
                <a:ext cx="986078" cy="963244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  <a:ln w="1905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직사각형 8"/>
              <p:cNvSpPr/>
              <p:nvPr/>
            </p:nvSpPr>
            <p:spPr>
              <a:xfrm>
                <a:off x="6311209" y="1826524"/>
                <a:ext cx="1130094" cy="501534"/>
              </a:xfrm>
              <a:prstGeom prst="rect">
                <a:avLst/>
              </a:prstGeom>
              <a:noFill/>
              <a:ln w="1905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𝐹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𝑎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lang="ko-KR" altLang="en-US" sz="2400" dirty="0" smtClean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9" name="직사각형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1209" y="1826524"/>
                <a:ext cx="1130094" cy="501534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  <a:ln w="1905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직사각형 9"/>
              <p:cNvSpPr/>
              <p:nvPr/>
            </p:nvSpPr>
            <p:spPr>
              <a:xfrm>
                <a:off x="789885" y="4299672"/>
                <a:ext cx="432048" cy="2193126"/>
              </a:xfrm>
              <a:prstGeom prst="rect">
                <a:avLst/>
              </a:prstGeom>
              <a:noFill/>
              <a:ln w="19050">
                <a:solidFill>
                  <a:srgbClr val="FE4B5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𝑋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𝑏</m:t>
                          </m:r>
                        </m:sub>
                      </m:sSub>
                    </m:oMath>
                  </m:oMathPara>
                </a14:m>
                <a:endParaRPr lang="ko-KR" altLang="en-US" sz="2400" dirty="0" smtClean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0" name="직사각형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885" y="4299672"/>
                <a:ext cx="432048" cy="2193126"/>
              </a:xfrm>
              <a:prstGeom prst="rect">
                <a:avLst/>
              </a:prstGeom>
              <a:blipFill rotWithShape="1">
                <a:blip r:embed="rId6"/>
                <a:stretch>
                  <a:fillRect l="-24658"/>
                </a:stretch>
              </a:blipFill>
              <a:ln w="19050">
                <a:solidFill>
                  <a:srgbClr val="FE4B52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/>
          <p:cNvSpPr txBox="1"/>
          <p:nvPr/>
        </p:nvSpPr>
        <p:spPr>
          <a:xfrm>
            <a:off x="394762" y="6423719"/>
            <a:ext cx="12073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/>
              <a:t>Input b</a:t>
            </a:r>
            <a:endParaRPr lang="ko-KR" altLang="en-US" sz="2400" dirty="0" smtClean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직사각형 11"/>
              <p:cNvSpPr/>
              <p:nvPr/>
            </p:nvSpPr>
            <p:spPr>
              <a:xfrm>
                <a:off x="2001746" y="4606806"/>
                <a:ext cx="698046" cy="1578858"/>
              </a:xfrm>
              <a:prstGeom prst="rect">
                <a:avLst/>
              </a:prstGeom>
              <a:noFill/>
              <a:ln w="19050">
                <a:solidFill>
                  <a:srgbClr val="FE4B5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𝐹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𝑏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altLang="ko-KR" sz="2400" b="0" dirty="0" smtClean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2" name="직사각형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1746" y="4606806"/>
                <a:ext cx="698046" cy="1578858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  <a:ln w="19050">
                <a:solidFill>
                  <a:srgbClr val="FE4B52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직사각형 12"/>
              <p:cNvSpPr/>
              <p:nvPr/>
            </p:nvSpPr>
            <p:spPr>
              <a:xfrm>
                <a:off x="3873954" y="4914613"/>
                <a:ext cx="986078" cy="963244"/>
              </a:xfrm>
              <a:prstGeom prst="rect">
                <a:avLst/>
              </a:prstGeom>
              <a:noFill/>
              <a:ln w="19050">
                <a:solidFill>
                  <a:srgbClr val="FE4B5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𝐹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𝑏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ko-KR" altLang="en-US" sz="2400" dirty="0" smtClean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3" name="직사각형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3954" y="4914613"/>
                <a:ext cx="986078" cy="963244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  <a:ln w="19050">
                <a:solidFill>
                  <a:srgbClr val="FE4B52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직사각형 13"/>
              <p:cNvSpPr/>
              <p:nvPr/>
            </p:nvSpPr>
            <p:spPr>
              <a:xfrm>
                <a:off x="6311209" y="5145468"/>
                <a:ext cx="1130094" cy="501534"/>
              </a:xfrm>
              <a:prstGeom prst="rect">
                <a:avLst/>
              </a:prstGeom>
              <a:noFill/>
              <a:ln w="19050">
                <a:solidFill>
                  <a:srgbClr val="FE4B5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𝐹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𝑏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lang="en-US" altLang="ko-KR" sz="2400" b="0" dirty="0" smtClean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4" name="직사각형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1209" y="5145468"/>
                <a:ext cx="1130094" cy="501534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  <a:ln w="19050">
                <a:solidFill>
                  <a:srgbClr val="FE4B52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직사각형 16"/>
              <p:cNvSpPr/>
              <p:nvPr/>
            </p:nvSpPr>
            <p:spPr>
              <a:xfrm>
                <a:off x="1990729" y="3033528"/>
                <a:ext cx="698046" cy="648072"/>
              </a:xfrm>
              <a:prstGeom prst="rect">
                <a:avLst/>
              </a:prstGeom>
              <a:noFill/>
              <a:ln w="1905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𝐺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𝑎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ko-KR" altLang="en-US" sz="2400" dirty="0" smtClean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7" name="직사각형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0729" y="3033528"/>
                <a:ext cx="698046" cy="648072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  <a:ln w="19050"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직사각형 17"/>
              <p:cNvSpPr/>
              <p:nvPr/>
            </p:nvSpPr>
            <p:spPr>
              <a:xfrm>
                <a:off x="2001746" y="3789040"/>
                <a:ext cx="698046" cy="648072"/>
              </a:xfrm>
              <a:prstGeom prst="rect">
                <a:avLst/>
              </a:prstGeom>
              <a:noFill/>
              <a:ln w="19050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𝐺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𝑏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ko-KR" altLang="en-US" sz="2400" dirty="0" smtClean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8" name="직사각형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1746" y="3789040"/>
                <a:ext cx="698046" cy="648072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  <a:ln w="19050">
                <a:solidFill>
                  <a:schemeClr val="accent4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직사각형 18"/>
              <p:cNvSpPr/>
              <p:nvPr/>
            </p:nvSpPr>
            <p:spPr>
              <a:xfrm>
                <a:off x="3862937" y="2766116"/>
                <a:ext cx="986078" cy="915484"/>
              </a:xfrm>
              <a:prstGeom prst="rect">
                <a:avLst/>
              </a:prstGeom>
              <a:noFill/>
              <a:ln w="1905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𝐺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𝑎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ko-KR" altLang="en-US" sz="2400" dirty="0" smtClean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9" name="직사각형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2937" y="2766116"/>
                <a:ext cx="986078" cy="915484"/>
              </a:xfrm>
              <a:prstGeom prst="rect">
                <a:avLst/>
              </a:prstGeom>
              <a:blipFill rotWithShape="1">
                <a:blip r:embed="rId12"/>
                <a:stretch>
                  <a:fillRect/>
                </a:stretch>
              </a:blipFill>
              <a:ln w="19050"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직사각형 19"/>
              <p:cNvSpPr/>
              <p:nvPr/>
            </p:nvSpPr>
            <p:spPr>
              <a:xfrm>
                <a:off x="3862937" y="3789040"/>
                <a:ext cx="986078" cy="915484"/>
              </a:xfrm>
              <a:prstGeom prst="rect">
                <a:avLst/>
              </a:prstGeom>
              <a:noFill/>
              <a:ln w="19050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𝐺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𝑏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ko-KR" altLang="en-US" sz="2400" dirty="0" smtClean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0" name="직사각형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2937" y="3789040"/>
                <a:ext cx="986078" cy="915484"/>
              </a:xfrm>
              <a:prstGeom prst="rect">
                <a:avLst/>
              </a:prstGeom>
              <a:blipFill rotWithShape="1">
                <a:blip r:embed="rId13"/>
                <a:stretch>
                  <a:fillRect/>
                </a:stretch>
              </a:blipFill>
              <a:ln w="19050">
                <a:solidFill>
                  <a:schemeClr val="accent4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직사각형 20"/>
              <p:cNvSpPr/>
              <p:nvPr/>
            </p:nvSpPr>
            <p:spPr>
              <a:xfrm>
                <a:off x="6311209" y="2632410"/>
                <a:ext cx="1130094" cy="1049190"/>
              </a:xfrm>
              <a:prstGeom prst="rect">
                <a:avLst/>
              </a:prstGeom>
              <a:noFill/>
              <a:ln w="1905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𝐺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𝑎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ko-KR" altLang="en-US" sz="2400" dirty="0" smtClean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1" name="직사각형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1209" y="2632410"/>
                <a:ext cx="1130094" cy="1049190"/>
              </a:xfrm>
              <a:prstGeom prst="rect">
                <a:avLst/>
              </a:prstGeom>
              <a:blipFill rotWithShape="1">
                <a:blip r:embed="rId14"/>
                <a:stretch>
                  <a:fillRect/>
                </a:stretch>
              </a:blipFill>
              <a:ln w="19050"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직사각형 21"/>
              <p:cNvSpPr/>
              <p:nvPr/>
            </p:nvSpPr>
            <p:spPr>
              <a:xfrm>
                <a:off x="6311209" y="3789039"/>
                <a:ext cx="1130094" cy="1053565"/>
              </a:xfrm>
              <a:prstGeom prst="rect">
                <a:avLst/>
              </a:prstGeom>
              <a:noFill/>
              <a:ln w="19050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𝐺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𝑏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ko-KR" altLang="en-US" sz="2400" dirty="0" smtClean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2" name="직사각형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1209" y="3789039"/>
                <a:ext cx="1130094" cy="1053565"/>
              </a:xfrm>
              <a:prstGeom prst="rect">
                <a:avLst/>
              </a:prstGeom>
              <a:blipFill rotWithShape="1">
                <a:blip r:embed="rId15"/>
                <a:stretch>
                  <a:fillRect/>
                </a:stretch>
              </a:blipFill>
              <a:ln w="19050">
                <a:solidFill>
                  <a:schemeClr val="accent4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직사각형 22"/>
          <p:cNvSpPr/>
          <p:nvPr/>
        </p:nvSpPr>
        <p:spPr>
          <a:xfrm>
            <a:off x="1916848" y="2930728"/>
            <a:ext cx="864096" cy="1604696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24" name="직사각형 23"/>
          <p:cNvSpPr/>
          <p:nvPr/>
        </p:nvSpPr>
        <p:spPr>
          <a:xfrm>
            <a:off x="3770032" y="2689936"/>
            <a:ext cx="1176872" cy="2101520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25" name="직사각형 24"/>
          <p:cNvSpPr/>
          <p:nvPr/>
        </p:nvSpPr>
        <p:spPr>
          <a:xfrm>
            <a:off x="6217576" y="2540584"/>
            <a:ext cx="1317080" cy="2397176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78145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8" grpId="0" animBg="1"/>
      <p:bldP spid="9" grpId="0" animBg="1"/>
      <p:bldP spid="10" grpId="0" animBg="1"/>
      <p:bldP spid="11" grpId="0"/>
      <p:bldP spid="12" grpId="0" animBg="1"/>
      <p:bldP spid="13" grpId="0" animBg="1"/>
      <p:bldP spid="14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Texture Generation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14</a:t>
            </a:fld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직사각형 4"/>
              <p:cNvSpPr/>
              <p:nvPr/>
            </p:nvSpPr>
            <p:spPr>
              <a:xfrm>
                <a:off x="778868" y="980728"/>
                <a:ext cx="432048" cy="2193126"/>
              </a:xfrm>
              <a:prstGeom prst="rect">
                <a:avLst/>
              </a:prstGeom>
              <a:noFill/>
              <a:ln w="1905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𝑋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𝑎</m:t>
                          </m:r>
                        </m:sub>
                      </m:sSub>
                    </m:oMath>
                  </m:oMathPara>
                </a14:m>
                <a:endParaRPr lang="ko-KR" altLang="en-US" sz="2400" dirty="0" smtClean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5" name="직사각형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868" y="980728"/>
                <a:ext cx="432048" cy="2193126"/>
              </a:xfrm>
              <a:prstGeom prst="rect">
                <a:avLst/>
              </a:prstGeom>
              <a:blipFill rotWithShape="1">
                <a:blip r:embed="rId2"/>
                <a:stretch>
                  <a:fillRect l="-24324"/>
                </a:stretch>
              </a:blipFill>
              <a:ln w="1905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383745" y="3111351"/>
            <a:ext cx="11833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/>
              <a:t>Input a</a:t>
            </a:r>
            <a:endParaRPr lang="ko-KR" altLang="en-US" sz="2400" dirty="0" smtClean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직사각형 6"/>
              <p:cNvSpPr/>
              <p:nvPr/>
            </p:nvSpPr>
            <p:spPr>
              <a:xfrm>
                <a:off x="1990729" y="1287862"/>
                <a:ext cx="698046" cy="1578858"/>
              </a:xfrm>
              <a:prstGeom prst="rect">
                <a:avLst/>
              </a:prstGeom>
              <a:noFill/>
              <a:ln w="1905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𝐹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𝑎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ko-KR" altLang="en-US" sz="2400" dirty="0" smtClean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7" name="직사각형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0729" y="1287862"/>
                <a:ext cx="698046" cy="1578858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  <a:ln w="1905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직사각형 7"/>
              <p:cNvSpPr/>
              <p:nvPr/>
            </p:nvSpPr>
            <p:spPr>
              <a:xfrm>
                <a:off x="3862937" y="1595669"/>
                <a:ext cx="986078" cy="963244"/>
              </a:xfrm>
              <a:prstGeom prst="rect">
                <a:avLst/>
              </a:prstGeom>
              <a:noFill/>
              <a:ln w="1905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𝐹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𝑎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ko-KR" altLang="en-US" sz="2400" dirty="0" smtClean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8" name="직사각형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2937" y="1595669"/>
                <a:ext cx="986078" cy="963244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  <a:ln w="1905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직사각형 8"/>
              <p:cNvSpPr/>
              <p:nvPr/>
            </p:nvSpPr>
            <p:spPr>
              <a:xfrm>
                <a:off x="6311209" y="1826524"/>
                <a:ext cx="1130094" cy="501534"/>
              </a:xfrm>
              <a:prstGeom prst="rect">
                <a:avLst/>
              </a:prstGeom>
              <a:noFill/>
              <a:ln w="1905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𝐹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𝑎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lang="ko-KR" altLang="en-US" sz="2400" dirty="0" smtClean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9" name="직사각형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1209" y="1826524"/>
                <a:ext cx="1130094" cy="501534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  <a:ln w="1905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직사각형 9"/>
              <p:cNvSpPr/>
              <p:nvPr/>
            </p:nvSpPr>
            <p:spPr>
              <a:xfrm>
                <a:off x="789885" y="4299672"/>
                <a:ext cx="432048" cy="2193126"/>
              </a:xfrm>
              <a:prstGeom prst="rect">
                <a:avLst/>
              </a:prstGeom>
              <a:noFill/>
              <a:ln w="19050">
                <a:solidFill>
                  <a:srgbClr val="FE4B5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𝑋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𝑏</m:t>
                          </m:r>
                        </m:sub>
                      </m:sSub>
                    </m:oMath>
                  </m:oMathPara>
                </a14:m>
                <a:endParaRPr lang="ko-KR" altLang="en-US" sz="2400" dirty="0" smtClean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0" name="직사각형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885" y="4299672"/>
                <a:ext cx="432048" cy="2193126"/>
              </a:xfrm>
              <a:prstGeom prst="rect">
                <a:avLst/>
              </a:prstGeom>
              <a:blipFill rotWithShape="1">
                <a:blip r:embed="rId6"/>
                <a:stretch>
                  <a:fillRect l="-24658"/>
                </a:stretch>
              </a:blipFill>
              <a:ln w="19050">
                <a:solidFill>
                  <a:srgbClr val="FE4B52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/>
          <p:cNvSpPr txBox="1"/>
          <p:nvPr/>
        </p:nvSpPr>
        <p:spPr>
          <a:xfrm>
            <a:off x="394762" y="6423719"/>
            <a:ext cx="12073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/>
              <a:t>Input b</a:t>
            </a:r>
            <a:endParaRPr lang="ko-KR" altLang="en-US" sz="2400" dirty="0" smtClean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직사각형 11"/>
              <p:cNvSpPr/>
              <p:nvPr/>
            </p:nvSpPr>
            <p:spPr>
              <a:xfrm>
                <a:off x="2001746" y="4606806"/>
                <a:ext cx="698046" cy="1578858"/>
              </a:xfrm>
              <a:prstGeom prst="rect">
                <a:avLst/>
              </a:prstGeom>
              <a:noFill/>
              <a:ln w="19050">
                <a:solidFill>
                  <a:srgbClr val="FE4B5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𝐹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𝑏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altLang="ko-KR" sz="2400" b="0" dirty="0" smtClean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2" name="직사각형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1746" y="4606806"/>
                <a:ext cx="698046" cy="1578858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  <a:ln w="19050">
                <a:solidFill>
                  <a:srgbClr val="FE4B52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직사각형 12"/>
              <p:cNvSpPr/>
              <p:nvPr/>
            </p:nvSpPr>
            <p:spPr>
              <a:xfrm>
                <a:off x="3873954" y="4914613"/>
                <a:ext cx="986078" cy="963244"/>
              </a:xfrm>
              <a:prstGeom prst="rect">
                <a:avLst/>
              </a:prstGeom>
              <a:noFill/>
              <a:ln w="19050">
                <a:solidFill>
                  <a:srgbClr val="FE4B5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𝐹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𝑏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ko-KR" altLang="en-US" sz="2400" dirty="0" smtClean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3" name="직사각형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3954" y="4914613"/>
                <a:ext cx="986078" cy="963244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  <a:ln w="19050">
                <a:solidFill>
                  <a:srgbClr val="FE4B52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직사각형 13"/>
              <p:cNvSpPr/>
              <p:nvPr/>
            </p:nvSpPr>
            <p:spPr>
              <a:xfrm>
                <a:off x="6311209" y="5145468"/>
                <a:ext cx="1130094" cy="501534"/>
              </a:xfrm>
              <a:prstGeom prst="rect">
                <a:avLst/>
              </a:prstGeom>
              <a:noFill/>
              <a:ln w="19050">
                <a:solidFill>
                  <a:srgbClr val="FE4B5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𝐹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𝑏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lang="en-US" altLang="ko-KR" sz="2400" b="0" dirty="0" smtClean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4" name="직사각형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1209" y="5145468"/>
                <a:ext cx="1130094" cy="501534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  <a:ln w="19050">
                <a:solidFill>
                  <a:srgbClr val="FE4B52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직사각형 16"/>
              <p:cNvSpPr/>
              <p:nvPr/>
            </p:nvSpPr>
            <p:spPr>
              <a:xfrm>
                <a:off x="1990729" y="3033528"/>
                <a:ext cx="698046" cy="648072"/>
              </a:xfrm>
              <a:prstGeom prst="rect">
                <a:avLst/>
              </a:prstGeom>
              <a:noFill/>
              <a:ln w="1905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𝐺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𝑎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ko-KR" altLang="en-US" sz="2400" dirty="0" smtClean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7" name="직사각형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0729" y="3033528"/>
                <a:ext cx="698046" cy="648072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  <a:ln w="19050"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직사각형 17"/>
              <p:cNvSpPr/>
              <p:nvPr/>
            </p:nvSpPr>
            <p:spPr>
              <a:xfrm>
                <a:off x="2001746" y="3789040"/>
                <a:ext cx="698046" cy="648072"/>
              </a:xfrm>
              <a:prstGeom prst="rect">
                <a:avLst/>
              </a:prstGeom>
              <a:noFill/>
              <a:ln w="19050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𝐺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𝑏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ko-KR" altLang="en-US" sz="2400" dirty="0" smtClean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8" name="직사각형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1746" y="3789040"/>
                <a:ext cx="698046" cy="648072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  <a:ln w="19050">
                <a:solidFill>
                  <a:schemeClr val="accent4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직사각형 18"/>
              <p:cNvSpPr/>
              <p:nvPr/>
            </p:nvSpPr>
            <p:spPr>
              <a:xfrm>
                <a:off x="3862937" y="2766116"/>
                <a:ext cx="986078" cy="915484"/>
              </a:xfrm>
              <a:prstGeom prst="rect">
                <a:avLst/>
              </a:prstGeom>
              <a:noFill/>
              <a:ln w="1905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𝐺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𝑎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ko-KR" altLang="en-US" sz="2400" dirty="0" smtClean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9" name="직사각형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2937" y="2766116"/>
                <a:ext cx="986078" cy="915484"/>
              </a:xfrm>
              <a:prstGeom prst="rect">
                <a:avLst/>
              </a:prstGeom>
              <a:blipFill rotWithShape="1">
                <a:blip r:embed="rId12"/>
                <a:stretch>
                  <a:fillRect/>
                </a:stretch>
              </a:blipFill>
              <a:ln w="19050"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직사각형 19"/>
              <p:cNvSpPr/>
              <p:nvPr/>
            </p:nvSpPr>
            <p:spPr>
              <a:xfrm>
                <a:off x="3862937" y="3789040"/>
                <a:ext cx="986078" cy="915484"/>
              </a:xfrm>
              <a:prstGeom prst="rect">
                <a:avLst/>
              </a:prstGeom>
              <a:noFill/>
              <a:ln w="19050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𝐺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𝑏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ko-KR" altLang="en-US" sz="2400" dirty="0" smtClean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0" name="직사각형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2937" y="3789040"/>
                <a:ext cx="986078" cy="915484"/>
              </a:xfrm>
              <a:prstGeom prst="rect">
                <a:avLst/>
              </a:prstGeom>
              <a:blipFill rotWithShape="1">
                <a:blip r:embed="rId13"/>
                <a:stretch>
                  <a:fillRect/>
                </a:stretch>
              </a:blipFill>
              <a:ln w="19050">
                <a:solidFill>
                  <a:schemeClr val="accent4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직사각형 20"/>
              <p:cNvSpPr/>
              <p:nvPr/>
            </p:nvSpPr>
            <p:spPr>
              <a:xfrm>
                <a:off x="6311209" y="2632410"/>
                <a:ext cx="1130094" cy="1049190"/>
              </a:xfrm>
              <a:prstGeom prst="rect">
                <a:avLst/>
              </a:prstGeom>
              <a:noFill/>
              <a:ln w="1905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𝐺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𝑎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ko-KR" altLang="en-US" sz="2400" dirty="0" smtClean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1" name="직사각형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1209" y="2632410"/>
                <a:ext cx="1130094" cy="1049190"/>
              </a:xfrm>
              <a:prstGeom prst="rect">
                <a:avLst/>
              </a:prstGeom>
              <a:blipFill rotWithShape="1">
                <a:blip r:embed="rId14"/>
                <a:stretch>
                  <a:fillRect/>
                </a:stretch>
              </a:blipFill>
              <a:ln w="19050"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직사각형 21"/>
              <p:cNvSpPr/>
              <p:nvPr/>
            </p:nvSpPr>
            <p:spPr>
              <a:xfrm>
                <a:off x="6311209" y="3789039"/>
                <a:ext cx="1130094" cy="1053565"/>
              </a:xfrm>
              <a:prstGeom prst="rect">
                <a:avLst/>
              </a:prstGeom>
              <a:noFill/>
              <a:ln w="19050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𝐺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𝑏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ko-KR" altLang="en-US" sz="2400" dirty="0" smtClean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2" name="직사각형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1209" y="3789039"/>
                <a:ext cx="1130094" cy="1053565"/>
              </a:xfrm>
              <a:prstGeom prst="rect">
                <a:avLst/>
              </a:prstGeom>
              <a:blipFill rotWithShape="1">
                <a:blip r:embed="rId15"/>
                <a:stretch>
                  <a:fillRect/>
                </a:stretch>
              </a:blipFill>
              <a:ln w="19050">
                <a:solidFill>
                  <a:schemeClr val="accent4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직사각형 22"/>
          <p:cNvSpPr/>
          <p:nvPr/>
        </p:nvSpPr>
        <p:spPr>
          <a:xfrm>
            <a:off x="1916848" y="2930728"/>
            <a:ext cx="864096" cy="1604696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24" name="직사각형 23"/>
          <p:cNvSpPr/>
          <p:nvPr/>
        </p:nvSpPr>
        <p:spPr>
          <a:xfrm>
            <a:off x="3770032" y="2689936"/>
            <a:ext cx="1176872" cy="2101520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25" name="직사각형 24"/>
          <p:cNvSpPr/>
          <p:nvPr/>
        </p:nvSpPr>
        <p:spPr>
          <a:xfrm>
            <a:off x="6217576" y="2540584"/>
            <a:ext cx="1317080" cy="2397176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636912"/>
            <a:ext cx="3152775" cy="1828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139952" y="2739357"/>
            <a:ext cx="3875228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2400" dirty="0" smtClean="0"/>
              <a:t>Element-wise squared loss</a:t>
            </a:r>
            <a:endParaRPr lang="ko-KR" altLang="en-US" sz="2400" dirty="0" smtClean="0"/>
          </a:p>
        </p:txBody>
      </p:sp>
      <p:sp>
        <p:nvSpPr>
          <p:cNvPr id="26" name="TextBox 25"/>
          <p:cNvSpPr txBox="1"/>
          <p:nvPr/>
        </p:nvSpPr>
        <p:spPr>
          <a:xfrm>
            <a:off x="4139952" y="3858779"/>
            <a:ext cx="4201086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2400" dirty="0" smtClean="0"/>
              <a:t>Total layer-wise loss function</a:t>
            </a:r>
            <a:endParaRPr lang="ko-KR" alt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4215779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Results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15</a:t>
            </a:fld>
            <a:endParaRPr lang="ko-KR" alt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1922" y="923578"/>
            <a:ext cx="3883408" cy="56166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3927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Results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16</a:t>
            </a:fld>
            <a:endParaRPr lang="ko-KR" alt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70" y="1196752"/>
            <a:ext cx="7776862" cy="48349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3927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17</a:t>
            </a:fld>
            <a:endParaRPr lang="ko-KR" altLang="en-US"/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35496" y="1624204"/>
            <a:ext cx="10009112" cy="292462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j-ea"/>
                <a:cs typeface="Meiryo UI" pitchFamily="34" charset="-128"/>
              </a:defRPr>
            </a:lvl1pPr>
          </a:lstStyle>
          <a:p>
            <a:r>
              <a:rPr lang="en-US" altLang="ko-KR" sz="4400" b="0" dirty="0"/>
              <a:t>Understanding Deep </a:t>
            </a:r>
            <a:r>
              <a:rPr lang="en-US" altLang="ko-KR" sz="4400" b="0" dirty="0" smtClean="0"/>
              <a:t>Image Representations </a:t>
            </a:r>
            <a:r>
              <a:rPr lang="en-US" altLang="ko-KR" sz="4400" b="0" dirty="0"/>
              <a:t>by </a:t>
            </a:r>
            <a:r>
              <a:rPr lang="en-US" altLang="ko-KR" sz="4400" b="0" dirty="0" smtClean="0"/>
              <a:t>Inverting Them</a:t>
            </a:r>
            <a:r>
              <a:rPr lang="en-US" altLang="ko-KR" sz="4400" dirty="0" smtClean="0"/>
              <a:t/>
            </a:r>
            <a:br>
              <a:rPr lang="en-US" altLang="ko-KR" sz="4400" dirty="0" smtClean="0"/>
            </a:br>
            <a:r>
              <a:rPr lang="en-US" altLang="ko-KR" sz="4400" dirty="0" smtClean="0"/>
              <a:t>-CVPR2015 </a:t>
            </a:r>
            <a:endParaRPr lang="en-US" altLang="ko-KR" sz="4400" dirty="0"/>
          </a:p>
        </p:txBody>
      </p:sp>
      <p:sp>
        <p:nvSpPr>
          <p:cNvPr id="6" name="텍스트 개체 틀 2"/>
          <p:cNvSpPr txBox="1">
            <a:spLocks/>
          </p:cNvSpPr>
          <p:nvPr/>
        </p:nvSpPr>
        <p:spPr>
          <a:xfrm>
            <a:off x="611560" y="4523893"/>
            <a:ext cx="6088073" cy="48928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1"/>
                </a:solidFill>
                <a:latin typeface="Garamond" panose="02020404030301010803" pitchFamily="18" charset="0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err="1">
                <a:solidFill>
                  <a:schemeClr val="tx1"/>
                </a:solidFill>
              </a:rPr>
              <a:t>Aravindh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Mahendran</a:t>
            </a:r>
            <a:r>
              <a:rPr lang="en-US" altLang="ko-KR" dirty="0">
                <a:solidFill>
                  <a:schemeClr val="tx1"/>
                </a:solidFill>
              </a:rPr>
              <a:t>, Andrea </a:t>
            </a:r>
            <a:r>
              <a:rPr lang="en-US" altLang="ko-KR" dirty="0" err="1">
                <a:solidFill>
                  <a:schemeClr val="tx1"/>
                </a:solidFill>
              </a:rPr>
              <a:t>Vedaldi</a:t>
            </a:r>
            <a:r>
              <a:rPr lang="en-US" altLang="ko-KR" dirty="0">
                <a:solidFill>
                  <a:schemeClr val="tx1"/>
                </a:solidFill>
              </a:rPr>
              <a:t>  (</a:t>
            </a:r>
            <a:r>
              <a:rPr lang="en-US" altLang="ko-KR" dirty="0" err="1">
                <a:solidFill>
                  <a:schemeClr val="tx1"/>
                </a:solidFill>
              </a:rPr>
              <a:t>VGGgroup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927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Reconstruction from feature map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18</a:t>
            </a:fld>
            <a:endParaRPr lang="ko-KR" alt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1124743"/>
            <a:ext cx="5184576" cy="4874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3927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Reconstruction from feature map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19</a:t>
            </a:fld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직사각형 4"/>
              <p:cNvSpPr/>
              <p:nvPr/>
            </p:nvSpPr>
            <p:spPr>
              <a:xfrm>
                <a:off x="778868" y="1124744"/>
                <a:ext cx="432048" cy="2193126"/>
              </a:xfrm>
              <a:prstGeom prst="rect">
                <a:avLst/>
              </a:prstGeom>
              <a:noFill/>
              <a:ln w="1905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𝑋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𝑎</m:t>
                          </m:r>
                        </m:sub>
                      </m:sSub>
                    </m:oMath>
                  </m:oMathPara>
                </a14:m>
                <a:endParaRPr lang="ko-KR" altLang="en-US" sz="2400" dirty="0" smtClean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5" name="직사각형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868" y="1124744"/>
                <a:ext cx="432048" cy="2193126"/>
              </a:xfrm>
              <a:prstGeom prst="rect">
                <a:avLst/>
              </a:prstGeom>
              <a:blipFill rotWithShape="1">
                <a:blip r:embed="rId2"/>
                <a:stretch>
                  <a:fillRect l="-24324"/>
                </a:stretch>
              </a:blipFill>
              <a:ln w="1905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383745" y="3255367"/>
            <a:ext cx="11833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/>
              <a:t>Input a</a:t>
            </a:r>
            <a:endParaRPr lang="ko-KR" altLang="en-US" sz="2400" dirty="0" smtClean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직사각형 6"/>
              <p:cNvSpPr/>
              <p:nvPr/>
            </p:nvSpPr>
            <p:spPr>
              <a:xfrm>
                <a:off x="1619672" y="1431878"/>
                <a:ext cx="1440160" cy="1578858"/>
              </a:xfrm>
              <a:prstGeom prst="rect">
                <a:avLst/>
              </a:prstGeom>
              <a:noFill/>
              <a:ln w="1905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𝐹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𝑎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ko-KR" altLang="en-US" sz="2400" dirty="0" smtClean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7" name="직사각형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9672" y="1431878"/>
                <a:ext cx="1440160" cy="1578858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  <a:ln w="1905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직사각형 7"/>
              <p:cNvSpPr/>
              <p:nvPr/>
            </p:nvSpPr>
            <p:spPr>
              <a:xfrm>
                <a:off x="3419872" y="1739685"/>
                <a:ext cx="1872208" cy="963244"/>
              </a:xfrm>
              <a:prstGeom prst="rect">
                <a:avLst/>
              </a:prstGeom>
              <a:noFill/>
              <a:ln w="1905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𝐹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𝑎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ko-KR" altLang="en-US" sz="2400" dirty="0" smtClean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8" name="직사각형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9872" y="1739685"/>
                <a:ext cx="1872208" cy="963244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  <a:ln w="1905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직사각형 8"/>
              <p:cNvSpPr/>
              <p:nvPr/>
            </p:nvSpPr>
            <p:spPr>
              <a:xfrm>
                <a:off x="5652120" y="1970540"/>
                <a:ext cx="2448272" cy="501534"/>
              </a:xfrm>
              <a:prstGeom prst="rect">
                <a:avLst/>
              </a:prstGeom>
              <a:noFill/>
              <a:ln w="1905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𝐹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𝑎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lang="ko-KR" altLang="en-US" sz="2400" dirty="0" smtClean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9" name="직사각형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2120" y="1970540"/>
                <a:ext cx="2448272" cy="501534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  <a:ln w="1905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직사각형 9"/>
              <p:cNvSpPr/>
              <p:nvPr/>
            </p:nvSpPr>
            <p:spPr>
              <a:xfrm>
                <a:off x="789885" y="3861048"/>
                <a:ext cx="432048" cy="2193126"/>
              </a:xfrm>
              <a:prstGeom prst="rect">
                <a:avLst/>
              </a:prstGeom>
              <a:noFill/>
              <a:ln w="19050">
                <a:solidFill>
                  <a:srgbClr val="FE4B5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𝑋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𝑏</m:t>
                          </m:r>
                        </m:sub>
                      </m:sSub>
                    </m:oMath>
                  </m:oMathPara>
                </a14:m>
                <a:endParaRPr lang="ko-KR" altLang="en-US" sz="2400" dirty="0" smtClean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0" name="직사각형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885" y="3861048"/>
                <a:ext cx="432048" cy="2193126"/>
              </a:xfrm>
              <a:prstGeom prst="rect">
                <a:avLst/>
              </a:prstGeom>
              <a:blipFill rotWithShape="1">
                <a:blip r:embed="rId6"/>
                <a:stretch>
                  <a:fillRect l="-24658"/>
                </a:stretch>
              </a:blipFill>
              <a:ln w="19050">
                <a:solidFill>
                  <a:srgbClr val="FE4B52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/>
          <p:cNvSpPr txBox="1"/>
          <p:nvPr/>
        </p:nvSpPr>
        <p:spPr>
          <a:xfrm>
            <a:off x="394762" y="5985095"/>
            <a:ext cx="12073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/>
              <a:t>Input b</a:t>
            </a:r>
            <a:endParaRPr lang="ko-KR" altLang="en-US" sz="2400" dirty="0" smtClean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직사각형 11"/>
              <p:cNvSpPr/>
              <p:nvPr/>
            </p:nvSpPr>
            <p:spPr>
              <a:xfrm>
                <a:off x="1630689" y="4168182"/>
                <a:ext cx="1440160" cy="1578858"/>
              </a:xfrm>
              <a:prstGeom prst="rect">
                <a:avLst/>
              </a:prstGeom>
              <a:noFill/>
              <a:ln w="19050">
                <a:solidFill>
                  <a:srgbClr val="FE4B5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𝐹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𝑏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altLang="ko-KR" sz="2400" b="0" dirty="0" smtClean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2" name="직사각형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0689" y="4168182"/>
                <a:ext cx="1440160" cy="1578858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  <a:ln w="19050">
                <a:solidFill>
                  <a:srgbClr val="FE4B52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직사각형 12"/>
              <p:cNvSpPr/>
              <p:nvPr/>
            </p:nvSpPr>
            <p:spPr>
              <a:xfrm>
                <a:off x="3430889" y="4475989"/>
                <a:ext cx="1872208" cy="963244"/>
              </a:xfrm>
              <a:prstGeom prst="rect">
                <a:avLst/>
              </a:prstGeom>
              <a:noFill/>
              <a:ln w="19050">
                <a:solidFill>
                  <a:srgbClr val="FE4B5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𝐹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𝑏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ko-KR" altLang="en-US" sz="2400" dirty="0" smtClean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3" name="직사각형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0889" y="4475989"/>
                <a:ext cx="1872208" cy="963244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  <a:ln w="19050">
                <a:solidFill>
                  <a:srgbClr val="FE4B52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직사각형 13"/>
              <p:cNvSpPr/>
              <p:nvPr/>
            </p:nvSpPr>
            <p:spPr>
              <a:xfrm>
                <a:off x="5663137" y="4706844"/>
                <a:ext cx="2448272" cy="501534"/>
              </a:xfrm>
              <a:prstGeom prst="rect">
                <a:avLst/>
              </a:prstGeom>
              <a:noFill/>
              <a:ln w="19050">
                <a:solidFill>
                  <a:srgbClr val="FE4B5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𝐹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𝑏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lang="en-US" altLang="ko-KR" sz="2400" b="0" dirty="0" smtClean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4" name="직사각형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3137" y="4706844"/>
                <a:ext cx="2448272" cy="501534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  <a:ln w="19050">
                <a:solidFill>
                  <a:srgbClr val="FE4B52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직선 화살표 연결선 14"/>
          <p:cNvCxnSpPr/>
          <p:nvPr/>
        </p:nvCxnSpPr>
        <p:spPr>
          <a:xfrm>
            <a:off x="3419872" y="2852936"/>
            <a:ext cx="1883225" cy="0"/>
          </a:xfrm>
          <a:prstGeom prst="straightConnector1">
            <a:avLst/>
          </a:prstGeom>
          <a:ln w="1905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287638" y="2880368"/>
            <a:ext cx="21366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/>
              <a:t>number of filters</a:t>
            </a:r>
            <a:endParaRPr lang="ko-KR" altLang="en-US" sz="2000" dirty="0" smtClean="0"/>
          </a:p>
        </p:txBody>
      </p:sp>
      <p:cxnSp>
        <p:nvCxnSpPr>
          <p:cNvPr id="17" name="직선 화살표 연결선 16"/>
          <p:cNvCxnSpPr>
            <a:stCxn id="8" idx="2"/>
            <a:endCxn id="13" idx="0"/>
          </p:cNvCxnSpPr>
          <p:nvPr/>
        </p:nvCxnSpPr>
        <p:spPr>
          <a:xfrm>
            <a:off x="4355976" y="2702929"/>
            <a:ext cx="11017" cy="1773060"/>
          </a:xfrm>
          <a:prstGeom prst="straightConnector1">
            <a:avLst/>
          </a:prstGeom>
          <a:ln w="38100">
            <a:solidFill>
              <a:srgbClr val="0070C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366993" y="3389404"/>
            <a:ext cx="38273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solidFill>
                  <a:srgbClr val="0070C0"/>
                </a:solidFill>
              </a:rPr>
              <a:t>Let’s make this features similar!</a:t>
            </a:r>
            <a:endParaRPr lang="ko-KR" altLang="en-US" sz="2000" dirty="0" smtClean="0">
              <a:solidFill>
                <a:srgbClr val="0070C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653561" y="5985095"/>
            <a:ext cx="50513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solidFill>
                  <a:srgbClr val="FF0000"/>
                </a:solidFill>
              </a:rPr>
              <a:t>By changing the input image!</a:t>
            </a:r>
            <a:endParaRPr lang="ko-KR" altLang="en-US" sz="2800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927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8" grpId="0" animBg="1"/>
      <p:bldP spid="9" grpId="0" animBg="1"/>
      <p:bldP spid="10" grpId="0" animBg="1"/>
      <p:bldP spid="11" grpId="0"/>
      <p:bldP spid="12" grpId="0" animBg="1"/>
      <p:bldP spid="13" grpId="0" animBg="1"/>
      <p:bldP spid="14" grpId="0" animBg="1"/>
      <p:bldP spid="16" grpId="0"/>
      <p:bldP spid="18" grpId="0"/>
      <p:bldP spid="1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Preliminaries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4572000" y="1268760"/>
            <a:ext cx="403244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Understanding Deep Image Representations by Inverting </a:t>
            </a:r>
            <a:r>
              <a:rPr lang="en-US" altLang="ko-KR" dirty="0" smtClean="0"/>
              <a:t>Them</a:t>
            </a:r>
          </a:p>
          <a:p>
            <a:r>
              <a:rPr lang="en-US" altLang="ko-KR" b="1" dirty="0" smtClean="0"/>
              <a:t>CVPR2015</a:t>
            </a:r>
            <a:endParaRPr lang="en-US" altLang="ko-KR" b="1" dirty="0"/>
          </a:p>
        </p:txBody>
      </p:sp>
      <p:sp>
        <p:nvSpPr>
          <p:cNvPr id="8" name="직사각형 7"/>
          <p:cNvSpPr/>
          <p:nvPr/>
        </p:nvSpPr>
        <p:spPr>
          <a:xfrm>
            <a:off x="611560" y="1268760"/>
            <a:ext cx="403244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Texture Synthesis Using Convolutional Neural Networks </a:t>
            </a:r>
          </a:p>
          <a:p>
            <a:r>
              <a:rPr lang="en-US" altLang="ko-KR" b="1" dirty="0"/>
              <a:t>NIPS2015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4649" y="2515756"/>
            <a:ext cx="3867150" cy="2609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346" y="2313811"/>
            <a:ext cx="3451606" cy="36354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63382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Receptive Field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20</a:t>
            </a:fld>
            <a:endParaRPr lang="ko-KR" alt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9" y="1128686"/>
            <a:ext cx="2232248" cy="22453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55" y="3393763"/>
            <a:ext cx="9074595" cy="29155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3108548" y="1162050"/>
            <a:ext cx="466700" cy="21717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791272" y="1412776"/>
            <a:ext cx="829444" cy="167719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836740" y="1700808"/>
            <a:ext cx="1186780" cy="10941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214417" y="1988840"/>
            <a:ext cx="2327548" cy="52507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108548" y="2132856"/>
            <a:ext cx="5433416" cy="23703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927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21</a:t>
            </a:fld>
            <a:endParaRPr lang="ko-KR" altLang="en-US"/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0" y="1624204"/>
            <a:ext cx="9371808" cy="292462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j-ea"/>
                <a:cs typeface="Meiryo UI" pitchFamily="34" charset="-128"/>
              </a:defRPr>
            </a:lvl1pPr>
          </a:lstStyle>
          <a:p>
            <a:r>
              <a:rPr lang="en-US" altLang="ko-KR" sz="4400" b="0" dirty="0"/>
              <a:t>A Neural Algorithm of Artistic Style</a:t>
            </a:r>
            <a:endParaRPr lang="en-US" altLang="ko-KR" sz="4400" dirty="0"/>
          </a:p>
        </p:txBody>
      </p:sp>
      <p:sp>
        <p:nvSpPr>
          <p:cNvPr id="6" name="텍스트 개체 틀 2"/>
          <p:cNvSpPr txBox="1">
            <a:spLocks/>
          </p:cNvSpPr>
          <p:nvPr/>
        </p:nvSpPr>
        <p:spPr>
          <a:xfrm>
            <a:off x="611560" y="4523893"/>
            <a:ext cx="6088073" cy="48928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1"/>
                </a:solidFill>
                <a:latin typeface="Garamond" panose="02020404030301010803" pitchFamily="18" charset="0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chemeClr val="tx1"/>
                </a:solidFill>
              </a:rPr>
              <a:t>Leon A. </a:t>
            </a:r>
            <a:r>
              <a:rPr lang="en-US" altLang="ko-KR" dirty="0" err="1">
                <a:solidFill>
                  <a:schemeClr val="tx1"/>
                </a:solidFill>
              </a:rPr>
              <a:t>Gatys</a:t>
            </a:r>
            <a:r>
              <a:rPr lang="en-US" altLang="ko-KR" dirty="0">
                <a:solidFill>
                  <a:schemeClr val="tx1"/>
                </a:solidFill>
              </a:rPr>
              <a:t>, Alexander S. </a:t>
            </a:r>
            <a:r>
              <a:rPr lang="en-US" altLang="ko-KR" dirty="0" err="1">
                <a:solidFill>
                  <a:schemeClr val="tx1"/>
                </a:solidFill>
              </a:rPr>
              <a:t>Ecker</a:t>
            </a:r>
            <a:r>
              <a:rPr lang="en-US" altLang="ko-KR" dirty="0">
                <a:solidFill>
                  <a:schemeClr val="tx1"/>
                </a:solidFill>
              </a:rPr>
              <a:t>, Matthias </a:t>
            </a:r>
            <a:r>
              <a:rPr lang="en-US" altLang="ko-KR" dirty="0" err="1">
                <a:solidFill>
                  <a:schemeClr val="tx1"/>
                </a:solidFill>
              </a:rPr>
              <a:t>Bethge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2498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How?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22</a:t>
            </a:fld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611560" y="1438176"/>
            <a:ext cx="2592288" cy="216024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800" dirty="0" smtClean="0">
                <a:solidFill>
                  <a:schemeClr val="tx1"/>
                </a:solidFill>
              </a:rPr>
              <a:t>Style Image</a:t>
            </a:r>
            <a:endParaRPr lang="ko-KR" altLang="en-US" sz="2800" dirty="0" smtClean="0"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611560" y="4030464"/>
            <a:ext cx="2592288" cy="216024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800" dirty="0" smtClean="0">
                <a:solidFill>
                  <a:schemeClr val="tx1"/>
                </a:solidFill>
              </a:rPr>
              <a:t>Content Image</a:t>
            </a:r>
            <a:endParaRPr lang="ko-KR" altLang="en-US" sz="2800" dirty="0" smtClean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940152" y="2721795"/>
            <a:ext cx="2592288" cy="218184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800" dirty="0" smtClean="0">
                <a:solidFill>
                  <a:schemeClr val="tx1"/>
                </a:solidFill>
              </a:rPr>
              <a:t>Mixed Image</a:t>
            </a:r>
            <a:endParaRPr lang="ko-KR" altLang="en-US" sz="2800" dirty="0" smtClean="0">
              <a:solidFill>
                <a:schemeClr val="tx1"/>
              </a:solidFill>
            </a:endParaRPr>
          </a:p>
        </p:txBody>
      </p:sp>
      <p:sp>
        <p:nvSpPr>
          <p:cNvPr id="7" name="오른쪽 화살표 6"/>
          <p:cNvSpPr/>
          <p:nvPr/>
        </p:nvSpPr>
        <p:spPr>
          <a:xfrm>
            <a:off x="3470920" y="3412712"/>
            <a:ext cx="2181200" cy="800009"/>
          </a:xfrm>
          <a:prstGeom prst="rightArrow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Neural Art</a:t>
            </a:r>
            <a:endParaRPr lang="ko-KR" alt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927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  <p:bldP spid="6" grpId="0" animBg="1"/>
      <p:bldP spid="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How?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23</a:t>
            </a:fld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611560" y="1438176"/>
            <a:ext cx="2592288" cy="216024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800" dirty="0" smtClean="0">
                <a:solidFill>
                  <a:schemeClr val="tx1"/>
                </a:solidFill>
              </a:rPr>
              <a:t>Style Image</a:t>
            </a:r>
            <a:endParaRPr lang="ko-KR" altLang="en-US" sz="2800" dirty="0" smtClean="0"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611560" y="4030464"/>
            <a:ext cx="2592288" cy="216024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800" dirty="0" smtClean="0">
                <a:solidFill>
                  <a:schemeClr val="tx1"/>
                </a:solidFill>
              </a:rPr>
              <a:t>Content Image</a:t>
            </a:r>
            <a:endParaRPr lang="ko-KR" altLang="en-US" sz="2800" dirty="0" smtClean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940152" y="2721795"/>
            <a:ext cx="2592288" cy="218184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800" dirty="0" smtClean="0">
                <a:solidFill>
                  <a:schemeClr val="tx1"/>
                </a:solidFill>
              </a:rPr>
              <a:t>Mixed Image</a:t>
            </a:r>
            <a:endParaRPr lang="ko-KR" altLang="en-US" sz="2800" dirty="0" smtClean="0">
              <a:solidFill>
                <a:schemeClr val="tx1"/>
              </a:solidFill>
            </a:endParaRPr>
          </a:p>
        </p:txBody>
      </p:sp>
      <p:sp>
        <p:nvSpPr>
          <p:cNvPr id="7" name="오른쪽 화살표 6"/>
          <p:cNvSpPr/>
          <p:nvPr/>
        </p:nvSpPr>
        <p:spPr>
          <a:xfrm>
            <a:off x="3470920" y="3412712"/>
            <a:ext cx="2181200" cy="800009"/>
          </a:xfrm>
          <a:prstGeom prst="rightArrow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Neural Art</a:t>
            </a:r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438004" y="1438176"/>
            <a:ext cx="36724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1">
              <a:spcBef>
                <a:spcPts val="1000"/>
              </a:spcBef>
            </a:pPr>
            <a:r>
              <a:rPr lang="en-US" altLang="ko-KR" dirty="0">
                <a:solidFill>
                  <a:srgbClr val="FF0000"/>
                </a:solidFill>
              </a:rPr>
              <a:t>Texture Synthesis Using Convolutional Neural Networks </a:t>
            </a:r>
            <a:endParaRPr lang="en-US" altLang="ko-KR" dirty="0">
              <a:solidFill>
                <a:srgbClr val="FF0000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438004" y="5544373"/>
            <a:ext cx="423034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1">
              <a:spcBef>
                <a:spcPts val="1000"/>
              </a:spcBef>
            </a:pPr>
            <a:r>
              <a:rPr lang="en-US" altLang="ko-KR" dirty="0">
                <a:solidFill>
                  <a:srgbClr val="FF0000"/>
                </a:solidFill>
              </a:rPr>
              <a:t>Understanding Deep Image Representations by Inverting Them</a:t>
            </a:r>
          </a:p>
        </p:txBody>
      </p:sp>
    </p:spTree>
    <p:extLst>
      <p:ext uri="{BB962C8B-B14F-4D97-AF65-F5344CB8AC3E}">
        <p14:creationId xmlns:p14="http://schemas.microsoft.com/office/powerpoint/2010/main" val="3430076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How?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24</a:t>
            </a:fld>
            <a:endParaRPr lang="ko-KR" alt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258139"/>
            <a:ext cx="7102896" cy="49014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092280" y="2282118"/>
            <a:ext cx="19143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solidFill>
                  <a:srgbClr val="FF0000"/>
                </a:solidFill>
              </a:rPr>
              <a:t>Gram matrix</a:t>
            </a:r>
            <a:endParaRPr lang="ko-KR" altLang="en-US" sz="2400" dirty="0" smtClean="0">
              <a:solidFill>
                <a:srgbClr val="FF0000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123728" y="2245121"/>
            <a:ext cx="4896544" cy="576064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927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Neural Art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25</a:t>
            </a:fld>
            <a:endParaRPr lang="ko-KR" altLang="en-US"/>
          </a:p>
        </p:txBody>
      </p:sp>
      <p:pic>
        <p:nvPicPr>
          <p:cNvPr id="5" name="내용 개체 틀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06452" y="2392141"/>
            <a:ext cx="2800350" cy="168592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854" y="2392141"/>
            <a:ext cx="3324225" cy="77152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853" y="3224515"/>
            <a:ext cx="3324225" cy="8001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64443" y="2467597"/>
            <a:ext cx="1590675" cy="69532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1520" y="5330825"/>
            <a:ext cx="5310682" cy="738314"/>
          </a:xfrm>
          <a:prstGeom prst="rect">
            <a:avLst/>
          </a:prstGeom>
          <a:ln w="28575">
            <a:solidFill>
              <a:srgbClr val="7030A0"/>
            </a:solidFill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1" name="내용 개체 틀 1"/>
              <p:cNvSpPr txBox="1">
                <a:spLocks/>
              </p:cNvSpPr>
              <p:nvPr/>
            </p:nvSpPr>
            <p:spPr>
              <a:xfrm>
                <a:off x="323529" y="1171153"/>
                <a:ext cx="3672408" cy="67367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/>
              </a:bodyPr>
              <a:lstStyle>
                <a:lvl1pPr marL="228600" indent="-22860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Garamond" panose="02020404030301010803" pitchFamily="18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Garamond" panose="02020404030301010803" pitchFamily="18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Garamond" panose="02020404030301010803" pitchFamily="18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Garamond" panose="02020404030301010803" pitchFamily="18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Garamond" panose="02020404030301010803" pitchFamily="18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buNone/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ko-KR" b="0" i="1" smtClean="0">
                            <a:solidFill>
                              <a:srgbClr val="00B050"/>
                            </a:solidFill>
                            <a:latin typeface="Cambria Math"/>
                          </a:rPr>
                        </m:ctrlPr>
                      </m:accPr>
                      <m:e>
                        <m:r>
                          <a:rPr lang="en-US" altLang="ko-KR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acc>
                  </m:oMath>
                </a14:m>
                <a:r>
                  <a:rPr lang="en-US" altLang="ko-KR" dirty="0" smtClean="0"/>
                  <a:t>: original photo,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ko-KR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accPr>
                      <m:e>
                        <m:r>
                          <a:rPr lang="en-US" altLang="ko-K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</m:oMath>
                </a14:m>
                <a:r>
                  <a:rPr lang="en-US" altLang="ko-KR" dirty="0" smtClean="0"/>
                  <a:t>: original artwork</a:t>
                </a:r>
              </a:p>
              <a:p>
                <a:pPr>
                  <a:spcBef>
                    <a:spcPts val="0"/>
                  </a:spcBef>
                  <a:buNone/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ko-KR" i="1">
                            <a:latin typeface="Cambria Math"/>
                          </a:rPr>
                        </m:ctrlPr>
                      </m:acc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altLang="ko-KR" dirty="0" smtClean="0"/>
                  <a:t>: image </a:t>
                </a:r>
                <a:r>
                  <a:rPr lang="en-US" altLang="ko-KR" dirty="0" smtClean="0"/>
                  <a:t>to be generated</a:t>
                </a:r>
                <a:endParaRPr lang="ko-KR" altLang="en-US" dirty="0"/>
              </a:p>
            </p:txBody>
          </p:sp>
        </mc:Choice>
        <mc:Fallback>
          <p:sp>
            <p:nvSpPr>
              <p:cNvPr id="11" name="내용 개체 틀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9" y="1171153"/>
                <a:ext cx="3672408" cy="673671"/>
              </a:xfrm>
              <a:prstGeom prst="rect">
                <a:avLst/>
              </a:prstGeom>
              <a:blipFill rotWithShape="1">
                <a:blip r:embed="rId7"/>
                <a:stretch>
                  <a:fillRect t="-16216" b="-720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직사각형 11"/>
          <p:cNvSpPr/>
          <p:nvPr/>
        </p:nvSpPr>
        <p:spPr>
          <a:xfrm>
            <a:off x="251520" y="2392141"/>
            <a:ext cx="3642898" cy="1756939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4221136" y="2392141"/>
            <a:ext cx="4737843" cy="175693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79512" y="1930476"/>
            <a:ext cx="12945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/>
              <a:t>Content</a:t>
            </a:r>
            <a:endParaRPr lang="ko-KR" altLang="en-US" sz="2400" dirty="0" smtClean="0"/>
          </a:p>
        </p:txBody>
      </p:sp>
      <p:sp>
        <p:nvSpPr>
          <p:cNvPr id="14" name="TextBox 13"/>
          <p:cNvSpPr txBox="1"/>
          <p:nvPr/>
        </p:nvSpPr>
        <p:spPr>
          <a:xfrm>
            <a:off x="4214365" y="1930475"/>
            <a:ext cx="8392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/>
              <a:t>Style</a:t>
            </a:r>
            <a:endParaRPr lang="ko-KR" altLang="en-US" sz="2400" dirty="0" smtClean="0"/>
          </a:p>
        </p:txBody>
      </p:sp>
      <p:sp>
        <p:nvSpPr>
          <p:cNvPr id="15" name="TextBox 14"/>
          <p:cNvSpPr txBox="1"/>
          <p:nvPr/>
        </p:nvSpPr>
        <p:spPr>
          <a:xfrm>
            <a:off x="251520" y="4869160"/>
            <a:ext cx="53047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/>
              <a:t>Total loss = content loss + style loss</a:t>
            </a:r>
            <a:endParaRPr lang="ko-KR" alt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173927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 animBg="1"/>
      <p:bldP spid="13" grpId="0" animBg="1"/>
      <p:bldP spid="2" grpId="0"/>
      <p:bldP spid="14" grpId="0"/>
      <p:bldP spid="1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Results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26</a:t>
            </a:fld>
            <a:endParaRPr lang="ko-KR" altLang="en-US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908720"/>
            <a:ext cx="5040560" cy="5663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3927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Results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27</a:t>
            </a:fld>
            <a:endParaRPr lang="ko-KR" altLang="en-US"/>
          </a:p>
        </p:txBody>
      </p:sp>
      <p:sp>
        <p:nvSpPr>
          <p:cNvPr id="2" name="AutoShape 2" descr="https://cpslab.enginius.me/user/enginius/files/github/neural-style/ss.jpg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" name="AutoShape 4" descr="https://cpslab.enginius.me/user/enginius/files/github/neural-style/ss.jpg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7" name="Picture 5" descr="C:\Users\CPSLAB\Desktop\s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75" y="2420888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4" name="Picture 6" descr="C:\Users\CPSLAB\Desktop\1-styl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1196752"/>
            <a:ext cx="2726627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5" name="Picture 7" descr="C:\Users\CPSLAB\Desktop\2-style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3924" y="3933296"/>
            <a:ext cx="1782378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6" name="Picture 8" descr="C:\Users\CPSLAB\Desktop\out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4" y="1124744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7" name="Picture 9" descr="C:\Users\CPSLAB\Desktop\out2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4" y="3933296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927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dirty="0"/>
              <a:t>A Neural Algorithm of Artistic </a:t>
            </a:r>
            <a:r>
              <a:rPr lang="en-US" altLang="ko-KR" sz="3600" dirty="0" smtClean="0"/>
              <a:t>Style</a:t>
            </a:r>
            <a:endParaRPr lang="ko-KR" altLang="en-US" sz="36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</a:t>
            </a:fld>
            <a:endParaRPr lang="ko-KR" altLang="en-US"/>
          </a:p>
        </p:txBody>
      </p:sp>
      <p:pic>
        <p:nvPicPr>
          <p:cNvPr id="2050" name="Picture 2" descr="Gndl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772816"/>
            <a:ext cx="6879451" cy="3866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s 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857" y="1316017"/>
            <a:ext cx="8568952" cy="4780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6375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dirty="0"/>
              <a:t>A Neural Algorithm of Artistic Style</a:t>
            </a:r>
            <a:endParaRPr lang="ko-KR" altLang="en-US" sz="36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612" y="1124744"/>
            <a:ext cx="7456804" cy="5087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455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</a:t>
            </a:fld>
            <a:endParaRPr lang="ko-KR" altLang="en-US"/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407320" y="1624204"/>
            <a:ext cx="8485160" cy="292462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j-ea"/>
                <a:cs typeface="Meiryo UI" pitchFamily="34" charset="-128"/>
              </a:defRPr>
            </a:lvl1pPr>
          </a:lstStyle>
          <a:p>
            <a:r>
              <a:rPr lang="en-US" altLang="ko-KR" sz="4400" b="0" dirty="0" smtClean="0"/>
              <a:t>Texture Synthesis Using Convolutional Neural Networks</a:t>
            </a:r>
            <a:r>
              <a:rPr lang="en-US" altLang="ko-KR" sz="4400" dirty="0" smtClean="0"/>
              <a:t/>
            </a:r>
            <a:br>
              <a:rPr lang="en-US" altLang="ko-KR" sz="4400" dirty="0" smtClean="0"/>
            </a:br>
            <a:r>
              <a:rPr lang="en-US" altLang="ko-KR" sz="4400" dirty="0" smtClean="0"/>
              <a:t>-NIPS2015 </a:t>
            </a:r>
            <a:endParaRPr lang="en-US" altLang="ko-KR" sz="4400" dirty="0"/>
          </a:p>
        </p:txBody>
      </p:sp>
      <p:sp>
        <p:nvSpPr>
          <p:cNvPr id="6" name="텍스트 개체 틀 2"/>
          <p:cNvSpPr txBox="1">
            <a:spLocks/>
          </p:cNvSpPr>
          <p:nvPr/>
        </p:nvSpPr>
        <p:spPr>
          <a:xfrm>
            <a:off x="611560" y="4523893"/>
            <a:ext cx="6088073" cy="48928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1"/>
                </a:solidFill>
                <a:latin typeface="Garamond" panose="02020404030301010803" pitchFamily="18" charset="0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>
                <a:solidFill>
                  <a:schemeClr val="tx1"/>
                </a:solidFill>
              </a:rPr>
              <a:t>Leon A. </a:t>
            </a:r>
            <a:r>
              <a:rPr lang="en-US" altLang="ko-KR" dirty="0" err="1" smtClean="0">
                <a:solidFill>
                  <a:schemeClr val="tx1"/>
                </a:solidFill>
              </a:rPr>
              <a:t>Gatys</a:t>
            </a:r>
            <a:r>
              <a:rPr lang="en-US" altLang="ko-KR" dirty="0" smtClean="0">
                <a:solidFill>
                  <a:schemeClr val="tx1"/>
                </a:solidFill>
              </a:rPr>
              <a:t>, Alexander S. Ecker, Matthias </a:t>
            </a:r>
            <a:r>
              <a:rPr lang="en-US" altLang="ko-KR" dirty="0" err="1" smtClean="0">
                <a:solidFill>
                  <a:schemeClr val="tx1"/>
                </a:solidFill>
              </a:rPr>
              <a:t>Bethge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927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Texture?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6</a:t>
            </a:fld>
            <a:endParaRPr lang="ko-KR" altLang="en-US"/>
          </a:p>
        </p:txBody>
      </p:sp>
      <p:pic>
        <p:nvPicPr>
          <p:cNvPr id="3074" name="Picture 2" descr="https://encrypted-tbn2.gstatic.com/images?q=tbn:ANd9GcQCN95G5mIJI5gu_5IQqCOO5U-UVY-DEWjtEz4ZWoXLzn8wyjL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124744"/>
            <a:ext cx="4104456" cy="2731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pic.1fotonin.com/data/wallpapers/96/WDF_1401437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6" y="1124744"/>
            <a:ext cx="4855698" cy="2731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orig08.deviantart.net/5704/f/2014/053/6/5/free_space_galaxy_texture_by_lyshastra-d77gh18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154" y="3140968"/>
            <a:ext cx="5547989" cy="3120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texture에 대한 이미지 검색결과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1687" y="3645024"/>
            <a:ext cx="3932179" cy="2616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3835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Visual texture synthesis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7</a:t>
            </a:fld>
            <a:endParaRPr lang="ko-KR" altLang="en-US"/>
          </a:p>
        </p:txBody>
      </p:sp>
      <p:pic>
        <p:nvPicPr>
          <p:cNvPr id="5" name="Picture 26" descr="http://bethgelab.org/media/uploads/deeptextures/Aerials0008_1_S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68"/>
          <a:stretch/>
        </p:blipFill>
        <p:spPr bwMode="auto">
          <a:xfrm>
            <a:off x="165868" y="1330454"/>
            <a:ext cx="8620798" cy="2746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67545" y="4051231"/>
            <a:ext cx="46670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/>
              <a:t>Which one do you think is real?</a:t>
            </a:r>
            <a:endParaRPr lang="ko-KR" altLang="en-US" sz="2400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467544" y="4627295"/>
            <a:ext cx="26617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/>
              <a:t>Right one is real. </a:t>
            </a:r>
            <a:endParaRPr lang="ko-KR" altLang="en-US" sz="2400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467545" y="5190291"/>
            <a:ext cx="81751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srgbClr val="A50021"/>
                </a:solidFill>
              </a:rPr>
              <a:t>Goal of </a:t>
            </a:r>
            <a:r>
              <a:rPr lang="en-US" altLang="ko-KR" sz="2400" b="1" dirty="0" smtClean="0">
                <a:solidFill>
                  <a:srgbClr val="A50021"/>
                </a:solidFill>
              </a:rPr>
              <a:t>texture synthesis </a:t>
            </a:r>
            <a:r>
              <a:rPr lang="en-US" altLang="ko-KR" sz="2400" dirty="0" smtClean="0"/>
              <a:t>is to produce (arbitrarily many) new samples from an example texture. </a:t>
            </a:r>
            <a:endParaRPr lang="ko-KR" alt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1739277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Results of this work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8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564" y="1096403"/>
            <a:ext cx="4495452" cy="543479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7951" y="1096403"/>
            <a:ext cx="4044530" cy="529242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27584" y="3284984"/>
            <a:ext cx="7419367" cy="70788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4000" b="1" dirty="0" smtClean="0">
                <a:solidFill>
                  <a:srgbClr val="FF0000"/>
                </a:solidFill>
              </a:rPr>
              <a:t>Right ones are given sources!</a:t>
            </a:r>
            <a:endParaRPr lang="ko-KR" altLang="en-US" sz="4000" b="1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927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How?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9</a:t>
            </a:fld>
            <a:endParaRPr lang="ko-KR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078" y="908720"/>
            <a:ext cx="7137846" cy="54726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3927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9050">
          <a:solidFill>
            <a:schemeClr val="tx1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defRPr sz="24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32889</TotalTime>
  <Words>724</Words>
  <Application>Microsoft Office PowerPoint</Application>
  <PresentationFormat>화면 슬라이드 쇼(4:3)</PresentationFormat>
  <Paragraphs>161</Paragraphs>
  <Slides>27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28" baseType="lpstr">
      <vt:lpstr>Office 테마</vt:lpstr>
      <vt:lpstr>PowerPoint 프레젠테이션</vt:lpstr>
      <vt:lpstr>Preliminaries</vt:lpstr>
      <vt:lpstr>A Neural Algorithm of Artistic Style</vt:lpstr>
      <vt:lpstr>A Neural Algorithm of Artistic Style</vt:lpstr>
      <vt:lpstr>PowerPoint 프레젠테이션</vt:lpstr>
      <vt:lpstr>Texture?</vt:lpstr>
      <vt:lpstr>Visual texture synthesis</vt:lpstr>
      <vt:lpstr>Results of this work</vt:lpstr>
      <vt:lpstr>How?</vt:lpstr>
      <vt:lpstr>Texture Model</vt:lpstr>
      <vt:lpstr>Feature Correlations</vt:lpstr>
      <vt:lpstr>Feature Correlations</vt:lpstr>
      <vt:lpstr>Texture Generation</vt:lpstr>
      <vt:lpstr>Texture Generation</vt:lpstr>
      <vt:lpstr>Results</vt:lpstr>
      <vt:lpstr>Results</vt:lpstr>
      <vt:lpstr>PowerPoint 프레젠테이션</vt:lpstr>
      <vt:lpstr>Reconstruction from feature map</vt:lpstr>
      <vt:lpstr>Reconstruction from feature map</vt:lpstr>
      <vt:lpstr>Receptive Field</vt:lpstr>
      <vt:lpstr>PowerPoint 프레젠테이션</vt:lpstr>
      <vt:lpstr>How?</vt:lpstr>
      <vt:lpstr>How?</vt:lpstr>
      <vt:lpstr>How?</vt:lpstr>
      <vt:lpstr>Neural Art</vt:lpstr>
      <vt:lpstr>Results</vt:lpstr>
      <vt:lpstr>Results</vt:lpstr>
    </vt:vector>
  </TitlesOfParts>
  <Company>PIL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neohanju</dc:creator>
  <cp:lastModifiedBy>CPSLAB</cp:lastModifiedBy>
  <cp:revision>1147</cp:revision>
  <dcterms:created xsi:type="dcterms:W3CDTF">2010-03-17T18:05:41Z</dcterms:created>
  <dcterms:modified xsi:type="dcterms:W3CDTF">2016-05-11T04:32:52Z</dcterms:modified>
</cp:coreProperties>
</file>